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350" r:id="rId4"/>
    <p:sldId id="329" r:id="rId5"/>
    <p:sldId id="330" r:id="rId6"/>
    <p:sldId id="359" r:id="rId7"/>
    <p:sldId id="332" r:id="rId8"/>
    <p:sldId id="360" r:id="rId9"/>
    <p:sldId id="333" r:id="rId10"/>
    <p:sldId id="339" r:id="rId11"/>
    <p:sldId id="354" r:id="rId12"/>
    <p:sldId id="355" r:id="rId13"/>
    <p:sldId id="356" r:id="rId14"/>
    <p:sldId id="346" r:id="rId15"/>
    <p:sldId id="357" r:id="rId16"/>
    <p:sldId id="335" r:id="rId17"/>
    <p:sldId id="358" r:id="rId18"/>
    <p:sldId id="336" r:id="rId19"/>
    <p:sldId id="35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1429" autoAdjust="0"/>
  </p:normalViewPr>
  <p:slideViewPr>
    <p:cSldViewPr>
      <p:cViewPr varScale="1">
        <p:scale>
          <a:sx n="108" d="100"/>
          <a:sy n="108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02.xml"/><Relationship Id="rId7" Type="http://schemas.openxmlformats.org/officeDocument/2006/relationships/image" Target="../media/image6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65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64.png"/><Relationship Id="rId17" Type="http://schemas.openxmlformats.org/officeDocument/2006/relationships/image" Target="../media/image39.png"/><Relationship Id="rId2" Type="http://schemas.openxmlformats.org/officeDocument/2006/relationships/tags" Target="../tags/tag105.xml"/><Relationship Id="rId16" Type="http://schemas.openxmlformats.org/officeDocument/2006/relationships/image" Target="../media/image68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62.png"/><Relationship Id="rId5" Type="http://schemas.openxmlformats.org/officeDocument/2006/relationships/tags" Target="../tags/tag108.xml"/><Relationship Id="rId15" Type="http://schemas.openxmlformats.org/officeDocument/2006/relationships/image" Target="../media/image67.png"/><Relationship Id="rId10" Type="http://schemas.openxmlformats.org/officeDocument/2006/relationships/image" Target="../media/image61.png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14.xml"/><Relationship Id="rId7" Type="http://schemas.openxmlformats.org/officeDocument/2006/relationships/image" Target="../media/image62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tags" Target="../tags/tag115.xml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18.xml"/><Relationship Id="rId7" Type="http://schemas.openxmlformats.org/officeDocument/2006/relationships/image" Target="../media/image6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5" Type="http://schemas.openxmlformats.org/officeDocument/2006/relationships/tags" Target="../tags/tag120.xml"/><Relationship Id="rId10" Type="http://schemas.openxmlformats.org/officeDocument/2006/relationships/image" Target="../media/image71.png"/><Relationship Id="rId4" Type="http://schemas.openxmlformats.org/officeDocument/2006/relationships/tags" Target="../tags/tag119.xml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74.png"/><Relationship Id="rId39" Type="http://schemas.openxmlformats.org/officeDocument/2006/relationships/image" Target="../media/image86.pn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image" Target="../media/image81.png"/><Relationship Id="rId42" Type="http://schemas.openxmlformats.org/officeDocument/2006/relationships/image" Target="../media/image39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73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76.png"/><Relationship Id="rId41" Type="http://schemas.openxmlformats.org/officeDocument/2006/relationships/image" Target="../media/image8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72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78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9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5.xml"/><Relationship Id="rId7" Type="http://schemas.openxmlformats.org/officeDocument/2006/relationships/image" Target="../media/image61.png"/><Relationship Id="rId12" Type="http://schemas.openxmlformats.org/officeDocument/2006/relationships/image" Target="../media/image39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5" Type="http://schemas.openxmlformats.org/officeDocument/2006/relationships/tags" Target="../tags/tag147.xml"/><Relationship Id="rId10" Type="http://schemas.openxmlformats.org/officeDocument/2006/relationships/image" Target="../media/image71.png"/><Relationship Id="rId4" Type="http://schemas.openxmlformats.org/officeDocument/2006/relationships/tags" Target="../tags/tag146.xml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tags" Target="../tags/tag149.xml"/><Relationship Id="rId16" Type="http://schemas.openxmlformats.org/officeDocument/2006/relationships/image" Target="../media/image94.png"/><Relationship Id="rId20" Type="http://schemas.openxmlformats.org/officeDocument/2006/relationships/image" Target="../media/image39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52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7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59.xml"/><Relationship Id="rId7" Type="http://schemas.openxmlformats.org/officeDocument/2006/relationships/image" Target="../media/image98.png"/><Relationship Id="rId12" Type="http://schemas.openxmlformats.org/officeDocument/2006/relationships/image" Target="../media/image39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5" Type="http://schemas.openxmlformats.org/officeDocument/2006/relationships/tags" Target="../tags/tag161.xml"/><Relationship Id="rId10" Type="http://schemas.openxmlformats.org/officeDocument/2006/relationships/image" Target="../media/image71.png"/><Relationship Id="rId4" Type="http://schemas.openxmlformats.org/officeDocument/2006/relationships/tags" Target="../tags/tag160.xml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66.png"/><Relationship Id="rId26" Type="http://schemas.openxmlformats.org/officeDocument/2006/relationships/image" Target="../media/image106.png"/><Relationship Id="rId3" Type="http://schemas.openxmlformats.org/officeDocument/2006/relationships/tags" Target="../tags/tag164.xml"/><Relationship Id="rId21" Type="http://schemas.openxmlformats.org/officeDocument/2006/relationships/image" Target="../media/image101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65.png"/><Relationship Id="rId25" Type="http://schemas.openxmlformats.org/officeDocument/2006/relationships/image" Target="../media/image105.png"/><Relationship Id="rId2" Type="http://schemas.openxmlformats.org/officeDocument/2006/relationships/tags" Target="../tags/tag163.xml"/><Relationship Id="rId16" Type="http://schemas.openxmlformats.org/officeDocument/2006/relationships/image" Target="../media/image99.png"/><Relationship Id="rId20" Type="http://schemas.openxmlformats.org/officeDocument/2006/relationships/image" Target="../media/image100.png"/><Relationship Id="rId29" Type="http://schemas.openxmlformats.org/officeDocument/2006/relationships/image" Target="../media/image39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104.png"/><Relationship Id="rId5" Type="http://schemas.openxmlformats.org/officeDocument/2006/relationships/tags" Target="../tags/tag16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03.png"/><Relationship Id="rId28" Type="http://schemas.openxmlformats.org/officeDocument/2006/relationships/image" Target="../media/image9.png"/><Relationship Id="rId10" Type="http://schemas.openxmlformats.org/officeDocument/2006/relationships/tags" Target="../tags/tag171.xml"/><Relationship Id="rId19" Type="http://schemas.openxmlformats.org/officeDocument/2006/relationships/image" Target="../media/image67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178.xml"/><Relationship Id="rId7" Type="http://schemas.openxmlformats.org/officeDocument/2006/relationships/image" Target="../media/image109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9.xml"/><Relationship Id="rId9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8.jpe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2.png"/><Relationship Id="rId41" Type="http://schemas.openxmlformats.org/officeDocument/2006/relationships/image" Target="../media/image24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0.wmf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33.png"/><Relationship Id="rId21" Type="http://schemas.openxmlformats.org/officeDocument/2006/relationships/tags" Target="../tags/tag49.xml"/><Relationship Id="rId34" Type="http://schemas.openxmlformats.org/officeDocument/2006/relationships/image" Target="../media/image24.png"/><Relationship Id="rId42" Type="http://schemas.openxmlformats.org/officeDocument/2006/relationships/image" Target="../media/image35.png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55" Type="http://schemas.openxmlformats.org/officeDocument/2006/relationships/image" Target="../media/image21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11.png"/><Relationship Id="rId38" Type="http://schemas.openxmlformats.org/officeDocument/2006/relationships/image" Target="../media/image32.png"/><Relationship Id="rId46" Type="http://schemas.openxmlformats.org/officeDocument/2006/relationships/image" Target="../media/image12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28.png"/><Relationship Id="rId54" Type="http://schemas.openxmlformats.org/officeDocument/2006/relationships/image" Target="../media/image2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0.wmf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9.png"/><Relationship Id="rId53" Type="http://schemas.openxmlformats.org/officeDocument/2006/relationships/image" Target="../media/image19.png"/><Relationship Id="rId58" Type="http://schemas.openxmlformats.org/officeDocument/2006/relationships/image" Target="../media/image2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image" Target="../media/image26.png"/><Relationship Id="rId49" Type="http://schemas.openxmlformats.org/officeDocument/2006/relationships/image" Target="../media/image15.png"/><Relationship Id="rId57" Type="http://schemas.openxmlformats.org/officeDocument/2006/relationships/image" Target="../media/image23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30.jpeg"/><Relationship Id="rId44" Type="http://schemas.openxmlformats.org/officeDocument/2006/relationships/image" Target="../media/image37.png"/><Relationship Id="rId52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notesSlide" Target="../notesSlides/notesSlide2.xml"/><Relationship Id="rId35" Type="http://schemas.openxmlformats.org/officeDocument/2006/relationships/image" Target="../media/image25.png"/><Relationship Id="rId43" Type="http://schemas.openxmlformats.org/officeDocument/2006/relationships/image" Target="../media/image36.png"/><Relationship Id="rId48" Type="http://schemas.openxmlformats.org/officeDocument/2006/relationships/image" Target="../media/image14.png"/><Relationship Id="rId56" Type="http://schemas.openxmlformats.org/officeDocument/2006/relationships/image" Target="../media/image22.png"/><Relationship Id="rId8" Type="http://schemas.openxmlformats.org/officeDocument/2006/relationships/tags" Target="../tags/tag36.xml"/><Relationship Id="rId51" Type="http://schemas.openxmlformats.org/officeDocument/2006/relationships/image" Target="../media/image17.png"/><Relationship Id="rId3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5.png"/><Relationship Id="rId18" Type="http://schemas.openxmlformats.org/officeDocument/2006/relationships/image" Target="../media/image37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4.png"/><Relationship Id="rId17" Type="http://schemas.openxmlformats.org/officeDocument/2006/relationships/image" Target="../media/image36.png"/><Relationship Id="rId2" Type="http://schemas.openxmlformats.org/officeDocument/2006/relationships/tags" Target="../tags/tag5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1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8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1.png"/><Relationship Id="rId17" Type="http://schemas.openxmlformats.org/officeDocument/2006/relationships/image" Target="../media/image39.png"/><Relationship Id="rId2" Type="http://schemas.openxmlformats.org/officeDocument/2006/relationships/tags" Target="../tags/tag67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40.png"/><Relationship Id="rId5" Type="http://schemas.openxmlformats.org/officeDocument/2006/relationships/tags" Target="../tags/tag70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6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43.png"/><Relationship Id="rId3" Type="http://schemas.openxmlformats.org/officeDocument/2006/relationships/tags" Target="../tags/tag77.xml"/><Relationship Id="rId21" Type="http://schemas.openxmlformats.org/officeDocument/2006/relationships/image" Target="../media/image39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42.png"/><Relationship Id="rId2" Type="http://schemas.openxmlformats.org/officeDocument/2006/relationships/tags" Target="../tags/tag76.xml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50.png"/><Relationship Id="rId5" Type="http://schemas.openxmlformats.org/officeDocument/2006/relationships/tags" Target="../tags/tag79.xml"/><Relationship Id="rId15" Type="http://schemas.openxmlformats.org/officeDocument/2006/relationships/image" Target="../media/image40.png"/><Relationship Id="rId23" Type="http://schemas.openxmlformats.org/officeDocument/2006/relationships/image" Target="../media/image49.png"/><Relationship Id="rId10" Type="http://schemas.openxmlformats.org/officeDocument/2006/relationships/tags" Target="../tags/tag84.xml"/><Relationship Id="rId19" Type="http://schemas.openxmlformats.org/officeDocument/2006/relationships/image" Target="../media/image38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5.png"/><Relationship Id="rId3" Type="http://schemas.openxmlformats.org/officeDocument/2006/relationships/tags" Target="../tags/tag90.xml"/><Relationship Id="rId21" Type="http://schemas.openxmlformats.org/officeDocument/2006/relationships/image" Target="../media/image58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54.png"/><Relationship Id="rId2" Type="http://schemas.openxmlformats.org/officeDocument/2006/relationships/tags" Target="../tags/tag89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39.png"/><Relationship Id="rId5" Type="http://schemas.openxmlformats.org/officeDocument/2006/relationships/tags" Target="../tags/tag92.xm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tags" Target="../tags/tag97.xml"/><Relationship Id="rId19" Type="http://schemas.openxmlformats.org/officeDocument/2006/relationships/image" Target="../media/image56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953000" y="3810000"/>
            <a:ext cx="3733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Huseyin Topaloglu </a:t>
            </a:r>
            <a:endParaRPr lang="en-US" dirty="0"/>
          </a:p>
          <a:p>
            <a:r>
              <a:rPr lang="en-US" dirty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838200" y="38100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Jake Feldman 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Capacity Constraints Across Nests in Assortment Optimization under the Nested Logit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28800" y="3581400"/>
            <a:ext cx="5410201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8999" y="2438400"/>
            <a:ext cx="22098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156" y="51011"/>
            <a:ext cx="22429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Difficulties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6" y="1143000"/>
            <a:ext cx="4545330" cy="69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1" y="2689860"/>
            <a:ext cx="1375410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5" y="4057376"/>
            <a:ext cx="5168265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28999" y="2438400"/>
            <a:ext cx="22098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807" y="51012"/>
            <a:ext cx="28648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Bisection on Z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6" y="1143000"/>
            <a:ext cx="4545330" cy="69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1" y="2689860"/>
            <a:ext cx="1375410" cy="182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9" y="3352800"/>
            <a:ext cx="1501140" cy="2552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00400" y="38862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61722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5253" y="4410808"/>
            <a:ext cx="2286000" cy="175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0800000">
            <a:off x="3188930" y="2590800"/>
            <a:ext cx="3745226" cy="3200400"/>
          </a:xfrm>
          <a:prstGeom prst="arc">
            <a:avLst>
              <a:gd name="adj1" fmla="val 16194100"/>
              <a:gd name="adj2" fmla="val 211719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97" y="6172200"/>
            <a:ext cx="169545" cy="1733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69" y="4236720"/>
            <a:ext cx="390525" cy="2133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37" y="5663565"/>
            <a:ext cx="501015" cy="25527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043326" y="5521570"/>
            <a:ext cx="0" cy="6506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28" y="6258877"/>
            <a:ext cx="264795" cy="17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28800" y="3581400"/>
            <a:ext cx="5410201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8999" y="2438400"/>
            <a:ext cx="2209801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505" y="51012"/>
            <a:ext cx="22429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Difficulties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143000"/>
            <a:ext cx="4545330" cy="69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1" y="2689860"/>
            <a:ext cx="1375410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5" y="4057376"/>
            <a:ext cx="5168265" cy="228600"/>
          </a:xfrm>
          <a:prstGeom prst="rect">
            <a:avLst/>
          </a:prstGeom>
        </p:spPr>
      </p:pic>
      <p:pic>
        <p:nvPicPr>
          <p:cNvPr id="13" name="Picture 2" descr="C:\Users\jbf232\AppData\Local\Microsoft\Windows\Temporary Internet Files\Content.IE5\5VJ4XXQR\MC90044131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84518" y="5715000"/>
            <a:ext cx="5390198" cy="410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09640" y="4538809"/>
            <a:ext cx="4876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63969" y="2362200"/>
            <a:ext cx="5410201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505" y="51012"/>
            <a:ext cx="22429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Difficulties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143000"/>
            <a:ext cx="4545330" cy="69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4" y="2838176"/>
            <a:ext cx="5168265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73" y="4652157"/>
            <a:ext cx="4583430" cy="23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4" y="5839996"/>
            <a:ext cx="5358765" cy="23050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43400" y="3657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400" y="5181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057400" y="1043360"/>
            <a:ext cx="4876800" cy="1242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34" y="51013"/>
            <a:ext cx="86852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Reducing Number of Candidate Assortments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41" y="3182815"/>
            <a:ext cx="4286250" cy="461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" y="2668905"/>
            <a:ext cx="4996815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4004017"/>
            <a:ext cx="6545580" cy="25908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649964" y="4693920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9964" y="6141720"/>
            <a:ext cx="1216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65989" y="4693920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51789" y="4673404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51789" y="6121204"/>
            <a:ext cx="1216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67814" y="4673404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88723" y="4676335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88723" y="6124135"/>
            <a:ext cx="1216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04748" y="4676335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89" y="5357299"/>
            <a:ext cx="380048" cy="40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6" y="5760720"/>
            <a:ext cx="571500" cy="255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6" y="5423975"/>
            <a:ext cx="571500" cy="255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6" y="5074920"/>
            <a:ext cx="28575" cy="228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3" y="4699782"/>
            <a:ext cx="598170" cy="25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56" y="5760720"/>
            <a:ext cx="571500" cy="255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76" y="5423975"/>
            <a:ext cx="571500" cy="2552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6" y="5074920"/>
            <a:ext cx="28575" cy="228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33" y="4699782"/>
            <a:ext cx="598170" cy="255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65" y="5760720"/>
            <a:ext cx="634365" cy="255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85" y="5423975"/>
            <a:ext cx="634365" cy="2552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05" y="5074920"/>
            <a:ext cx="28575" cy="228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42" y="4699782"/>
            <a:ext cx="661035" cy="2552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6" y="6446520"/>
            <a:ext cx="83820" cy="1676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8" y="6446520"/>
            <a:ext cx="102870" cy="1676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2" y="6446520"/>
            <a:ext cx="209550" cy="11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18" y="1143000"/>
            <a:ext cx="3663315" cy="69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9" y="1781980"/>
            <a:ext cx="848201" cy="450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59" y="1143000"/>
            <a:ext cx="4672965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84518" y="5715000"/>
            <a:ext cx="5390198" cy="410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09640" y="4538809"/>
            <a:ext cx="4876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63969" y="2362200"/>
            <a:ext cx="5410201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505" y="51012"/>
            <a:ext cx="22429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Difficulties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143000"/>
            <a:ext cx="4545330" cy="69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4" y="2838176"/>
            <a:ext cx="5168265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73" y="4652157"/>
            <a:ext cx="4583430" cy="23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4" y="5839996"/>
            <a:ext cx="5358765" cy="23050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43400" y="3657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400" y="5181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jbf232\AppData\Local\Microsoft\Windows\Temporary Internet Files\Content.IE5\5VJ4XXQR\MC90044131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626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20" y="51013"/>
            <a:ext cx="82480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Stringing Candidate Assortments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21410"/>
            <a:ext cx="6235065" cy="25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4" y="1524000"/>
            <a:ext cx="2647950" cy="259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286000"/>
            <a:ext cx="4810125" cy="69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267200"/>
            <a:ext cx="6057900" cy="4362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733800"/>
            <a:ext cx="4055745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30" y="4783375"/>
            <a:ext cx="591503" cy="16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6" y="5410200"/>
            <a:ext cx="2070735" cy="219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6" y="5943599"/>
            <a:ext cx="2215515" cy="226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20" y="2979420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84518" y="5715000"/>
            <a:ext cx="5390198" cy="410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09640" y="4538809"/>
            <a:ext cx="4876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63969" y="2362200"/>
            <a:ext cx="5410201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505" y="51012"/>
            <a:ext cx="22429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Difficulties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143000"/>
            <a:ext cx="4330065" cy="69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4" y="2838176"/>
            <a:ext cx="5168265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73" y="4652157"/>
            <a:ext cx="4583430" cy="23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4" y="5839996"/>
            <a:ext cx="5358765" cy="23050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43400" y="3657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400" y="5181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jbf232\AppData\Local\Microsoft\Windows\Temporary Internet Files\Content.IE5\5VJ4XXQR\MC90044131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626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bf232\AppData\Local\Microsoft\Windows\Temporary Internet Files\Content.IE5\5VJ4XXQR\MC90044131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1539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837038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225" y="51013"/>
            <a:ext cx="550548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Putting Everything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31632"/>
            <a:ext cx="4488180" cy="6934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20140" y="2456962"/>
            <a:ext cx="0" cy="313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0140" y="5588782"/>
            <a:ext cx="35541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0760" y="2848440"/>
            <a:ext cx="3276600" cy="2743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79" y="5588782"/>
            <a:ext cx="169545" cy="1733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20" y="2688590"/>
            <a:ext cx="390525" cy="213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20" y="4798207"/>
            <a:ext cx="501015" cy="255270"/>
          </a:xfrm>
          <a:prstGeom prst="rect">
            <a:avLst/>
          </a:prstGeom>
        </p:spPr>
      </p:pic>
      <p:sp>
        <p:nvSpPr>
          <p:cNvPr id="33" name="Arc 32"/>
          <p:cNvSpPr/>
          <p:nvPr/>
        </p:nvSpPr>
        <p:spPr>
          <a:xfrm rot="10800000">
            <a:off x="1120140" y="1009162"/>
            <a:ext cx="6324601" cy="391668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015740" y="5504962"/>
            <a:ext cx="0" cy="173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32" y="5781675"/>
            <a:ext cx="501015" cy="152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72150"/>
            <a:ext cx="106680" cy="171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98" y="2053929"/>
            <a:ext cx="1120140" cy="3276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28" y="2499360"/>
            <a:ext cx="2632710" cy="27813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514600" y="5504962"/>
            <a:ext cx="0" cy="173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93" y="5793398"/>
            <a:ext cx="461010" cy="268605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2494998" y="4572000"/>
            <a:ext cx="19602" cy="10196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98" y="2951722"/>
            <a:ext cx="1120140" cy="32766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1774508" y="5516685"/>
            <a:ext cx="0" cy="173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93398"/>
            <a:ext cx="461010" cy="268605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1774508" y="4184871"/>
            <a:ext cx="3940" cy="13576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28" y="3429000"/>
            <a:ext cx="2632710" cy="27813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69719" y="4326555"/>
            <a:ext cx="316706" cy="333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7" y="1676400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696" y="51012"/>
            <a:ext cx="20125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Summary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37" y="1066800"/>
            <a:ext cx="3107055" cy="634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43" y="1828171"/>
            <a:ext cx="1095851" cy="364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" y="3886200"/>
            <a:ext cx="4152900" cy="581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" y="2590800"/>
            <a:ext cx="430339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589" y="51013"/>
            <a:ext cx="30724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Problem Basics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3" y="1295399"/>
            <a:ext cx="7027545" cy="531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1" y="2381622"/>
            <a:ext cx="6812280" cy="1544955"/>
          </a:xfrm>
          <a:prstGeom prst="rect">
            <a:avLst/>
          </a:prstGeom>
        </p:spPr>
      </p:pic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1355" y="51011"/>
            <a:ext cx="27272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Renting a Car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2" y="1219200"/>
            <a:ext cx="2670810" cy="18097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63616"/>
            <a:ext cx="4648200" cy="45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6" y="1524000"/>
            <a:ext cx="2222369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66" y="1219200"/>
            <a:ext cx="2739390" cy="1809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4114800"/>
            <a:ext cx="0" cy="2421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4114800"/>
            <a:ext cx="0" cy="2421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6535920"/>
            <a:ext cx="220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4114800"/>
            <a:ext cx="220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836727" y="4832545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20987" y="4845074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975" y="4850130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518" y="51012"/>
            <a:ext cx="3929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Nested Logit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hnsindia.com/uploads/images/CustomerAccounts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210693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273" y="5184238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56593" y="5184238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6260" y="5184238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5181307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8940" y="5181307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5184238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64680" y="5175445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41224" y="5175445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0" y="5190099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35" y="5313704"/>
            <a:ext cx="506730" cy="5334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4023360" y="3097530"/>
            <a:ext cx="4953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18660" y="3097530"/>
            <a:ext cx="259842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008993" y="3097530"/>
            <a:ext cx="2509667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jbf232\AppData\Local\Microsoft\Windows\Temporary Internet Files\Content.IE5\5VJ4XXQR\MC90005659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3" y="1878330"/>
            <a:ext cx="1233526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2008993" y="3097530"/>
            <a:ext cx="25113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39273" y="5184237"/>
            <a:ext cx="304800" cy="304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29000" y="5184238"/>
            <a:ext cx="304800" cy="304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66260" y="5175445"/>
            <a:ext cx="304800" cy="31652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64680" y="5175445"/>
            <a:ext cx="304800" cy="30773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4740" y="5175445"/>
            <a:ext cx="304800" cy="30773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82000" y="5175445"/>
            <a:ext cx="304800" cy="32238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7" y="2868930"/>
            <a:ext cx="207645" cy="152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1" y="5269230"/>
            <a:ext cx="225743" cy="11287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3" y="5269229"/>
            <a:ext cx="230029" cy="112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0" y="5269230"/>
            <a:ext cx="250031" cy="1143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86" y="5288995"/>
            <a:ext cx="225743" cy="1128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84" y="5288994"/>
            <a:ext cx="230029" cy="112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78" y="5288995"/>
            <a:ext cx="250031" cy="1143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9" y="5280202"/>
            <a:ext cx="284321" cy="1143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29" y="5280201"/>
            <a:ext cx="288608" cy="11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99" y="5280202"/>
            <a:ext cx="308610" cy="1143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84" y="6024558"/>
            <a:ext cx="224790" cy="21526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2" y="6024558"/>
            <a:ext cx="230505" cy="21526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8" y="5993130"/>
            <a:ext cx="312420" cy="217170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8" y="835233"/>
            <a:ext cx="2628900" cy="693420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05" y="1054308"/>
            <a:ext cx="3893820" cy="255270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83" y="1054308"/>
            <a:ext cx="1649730" cy="25527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16200000">
            <a:off x="5080447" y="-397926"/>
            <a:ext cx="228605" cy="385315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 rot="16200000">
            <a:off x="7937534" y="767458"/>
            <a:ext cx="228605" cy="15258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41" y="1795459"/>
            <a:ext cx="1895475" cy="6229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78" y="1795460"/>
            <a:ext cx="1468755" cy="6229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74" y="5344453"/>
            <a:ext cx="253365" cy="2667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77" y="5356860"/>
            <a:ext cx="253365" cy="2667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37" y="5332810"/>
            <a:ext cx="253365" cy="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3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518" y="51012"/>
            <a:ext cx="3929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Nested Logit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hnsindia.com/uploads/images/CustomerAccounts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18" y="3249686"/>
            <a:ext cx="868045" cy="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3941641" y="4198526"/>
            <a:ext cx="0" cy="982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52191" y="4201853"/>
            <a:ext cx="2750820" cy="114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169425" y="4193061"/>
            <a:ext cx="1778845" cy="105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jbf232\AppData\Local\Microsoft\Windows\Temporary Internet Files\Content.IE5\5VJ4XXQR\MC900056597[1].wm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" y="3353557"/>
            <a:ext cx="1233526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436912" y="4192666"/>
            <a:ext cx="25113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0" y="3962400"/>
            <a:ext cx="207645" cy="152400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233"/>
            <a:ext cx="2628902" cy="693421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4" y="1054308"/>
            <a:ext cx="3893821" cy="255270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36" y="1054308"/>
            <a:ext cx="1649731" cy="25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2" y="4515281"/>
            <a:ext cx="211455" cy="165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73" y="1703363"/>
            <a:ext cx="2038350" cy="6153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40" y="4693366"/>
            <a:ext cx="217170" cy="165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40" y="4541025"/>
            <a:ext cx="299085" cy="165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10" y="1703363"/>
            <a:ext cx="1468755" cy="622935"/>
          </a:xfrm>
          <a:prstGeom prst="rect">
            <a:avLst/>
          </a:prstGeom>
        </p:spPr>
      </p:pic>
      <p:sp>
        <p:nvSpPr>
          <p:cNvPr id="65" name="Left Brace 64"/>
          <p:cNvSpPr/>
          <p:nvPr/>
        </p:nvSpPr>
        <p:spPr>
          <a:xfrm rot="16200000">
            <a:off x="4771409" y="-397926"/>
            <a:ext cx="228605" cy="385315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/>
          <p:cNvSpPr/>
          <p:nvPr/>
        </p:nvSpPr>
        <p:spPr>
          <a:xfrm rot="16200000">
            <a:off x="7586163" y="770913"/>
            <a:ext cx="228605" cy="15154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895768"/>
            <a:ext cx="680085" cy="255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563"/>
            <a:ext cx="2192655" cy="255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18" y="2576144"/>
            <a:ext cx="2230755" cy="634365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6836727" y="5334000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20987" y="5346529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7975" y="5351585"/>
            <a:ext cx="1978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39273" y="5685693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56593" y="5685693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66260" y="5685693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9000" y="5682762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48940" y="5682762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14400" y="5685693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964680" y="5676900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441224" y="5676900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382000" y="5691554"/>
            <a:ext cx="304800" cy="30480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35" y="5815159"/>
            <a:ext cx="506730" cy="5334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439273" y="5685692"/>
            <a:ext cx="304800" cy="304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29000" y="5685693"/>
            <a:ext cx="304800" cy="304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366260" y="5676900"/>
            <a:ext cx="304800" cy="31652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964680" y="5676900"/>
            <a:ext cx="304800" cy="30773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444740" y="5676900"/>
            <a:ext cx="304800" cy="30773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382000" y="5676900"/>
            <a:ext cx="304800" cy="32238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1" y="5770685"/>
            <a:ext cx="225743" cy="11287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3" y="5770684"/>
            <a:ext cx="230029" cy="11287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0" y="5770685"/>
            <a:ext cx="250031" cy="1143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86" y="5790450"/>
            <a:ext cx="225743" cy="11287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84" y="5790449"/>
            <a:ext cx="230029" cy="11287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78" y="5790450"/>
            <a:ext cx="250031" cy="1143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9" y="5781657"/>
            <a:ext cx="284321" cy="1143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29" y="5781656"/>
            <a:ext cx="288608" cy="1143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99" y="5781657"/>
            <a:ext cx="308610" cy="1143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84" y="6526013"/>
            <a:ext cx="224790" cy="2152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2" y="6526013"/>
            <a:ext cx="230505" cy="21526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8" y="6494585"/>
            <a:ext cx="312420" cy="21717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74" y="5845908"/>
            <a:ext cx="253365" cy="2667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77" y="5858315"/>
            <a:ext cx="253365" cy="2667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37" y="5834265"/>
            <a:ext cx="253365" cy="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517" y="51013"/>
            <a:ext cx="3929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Nested Logit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0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233"/>
            <a:ext cx="2628902" cy="693421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4" y="1054308"/>
            <a:ext cx="3893821" cy="255270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36" y="1054308"/>
            <a:ext cx="1649731" cy="25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73" y="1703363"/>
            <a:ext cx="2038350" cy="615315"/>
          </a:xfrm>
          <a:prstGeom prst="rect">
            <a:avLst/>
          </a:prstGeom>
        </p:spPr>
      </p:pic>
      <p:sp>
        <p:nvSpPr>
          <p:cNvPr id="65" name="Left Brace 64"/>
          <p:cNvSpPr/>
          <p:nvPr/>
        </p:nvSpPr>
        <p:spPr>
          <a:xfrm rot="16200000">
            <a:off x="4771409" y="-397926"/>
            <a:ext cx="228605" cy="385315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/>
          <p:cNvSpPr/>
          <p:nvPr/>
        </p:nvSpPr>
        <p:spPr>
          <a:xfrm rot="16200000">
            <a:off x="7586163" y="770913"/>
            <a:ext cx="228605" cy="15154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895768"/>
            <a:ext cx="680085" cy="255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36454"/>
            <a:ext cx="2192655" cy="255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18" y="2566035"/>
            <a:ext cx="2230755" cy="63436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604514" y="4191000"/>
            <a:ext cx="4073669" cy="1256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76" y="4267200"/>
            <a:ext cx="3316605" cy="634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90" y="4927942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520" y="51012"/>
            <a:ext cx="24568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Background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7" y="1143607"/>
            <a:ext cx="3259455" cy="634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905250" cy="255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2" y="1143606"/>
            <a:ext cx="4326255" cy="634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5282565" cy="25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7" y="1140675"/>
            <a:ext cx="3316605" cy="6343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880485" cy="217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7" y="1764320"/>
            <a:ext cx="848201" cy="450723"/>
          </a:xfrm>
          <a:prstGeom prst="rect">
            <a:avLst/>
          </a:prstGeom>
        </p:spPr>
      </p:pic>
      <p:pic>
        <p:nvPicPr>
          <p:cNvPr id="17" name="Picture 2" descr="http://images.huffingtonpost.com/2009-10-22-cardeal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4" y="4191000"/>
            <a:ext cx="3777459" cy="25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33116"/>
            <a:ext cx="3611880" cy="255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16730"/>
            <a:ext cx="272224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520" y="51012"/>
            <a:ext cx="24568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Background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7" y="1143607"/>
            <a:ext cx="3259455" cy="634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905250" cy="255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2" y="1143606"/>
            <a:ext cx="4326255" cy="634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5282565" cy="25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77" y="1140675"/>
            <a:ext cx="3316605" cy="6343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880485" cy="217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7" y="1764320"/>
            <a:ext cx="848201" cy="450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6671" y="3886200"/>
            <a:ext cx="4113479" cy="243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85546" y="519332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80150" y="5181600"/>
            <a:ext cx="7004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343400" y="3429000"/>
            <a:ext cx="2" cy="445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43400" y="6336323"/>
            <a:ext cx="0" cy="445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1"/>
          </p:cNvCxnSpPr>
          <p:nvPr/>
        </p:nvCxnSpPr>
        <p:spPr>
          <a:xfrm>
            <a:off x="2366671" y="5105400"/>
            <a:ext cx="2129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3874770"/>
            <a:ext cx="0" cy="121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" idx="3"/>
          </p:cNvCxnSpPr>
          <p:nvPr/>
        </p:nvCxnSpPr>
        <p:spPr>
          <a:xfrm>
            <a:off x="4495800" y="5105400"/>
            <a:ext cx="1984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30" y="4356735"/>
            <a:ext cx="1527810" cy="2552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20" y="5562600"/>
            <a:ext cx="2110740" cy="2552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4371022"/>
            <a:ext cx="586740" cy="226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12" y="4394174"/>
            <a:ext cx="1527810" cy="2552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40" y="4012552"/>
            <a:ext cx="2110740" cy="2552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659505"/>
            <a:ext cx="586740" cy="2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52601" y="5582229"/>
            <a:ext cx="5715000" cy="1135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370" y="51013"/>
            <a:ext cx="37424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Solution Approach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5214"/>
            <a:ext cx="2876550" cy="634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89786"/>
            <a:ext cx="878205" cy="217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69" y="2057400"/>
            <a:ext cx="9144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5" y="2463164"/>
            <a:ext cx="2969895" cy="634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7" y="3597976"/>
            <a:ext cx="4291920" cy="64502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571293" y="2017397"/>
            <a:ext cx="9776" cy="3392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41718"/>
            <a:ext cx="4421277" cy="645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4792980"/>
            <a:ext cx="3604260" cy="6934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04" y="4830935"/>
            <a:ext cx="3697605" cy="693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94" y="5582229"/>
            <a:ext cx="5505450" cy="6934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6502" y="748359"/>
            <a:ext cx="4326234" cy="1256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64" y="832503"/>
            <a:ext cx="3966210" cy="634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72" y="1466868"/>
            <a:ext cx="848201" cy="450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09" y="6265394"/>
            <a:ext cx="848201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2}$&#10;&#10;\end{document}"/>
  <p:tag name="IGUANATEXSIZ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:} \sum_{i=1}^m (R_i(S_i)-Z) V_i(S_i)^{\gamma_i}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What is $Z^*$?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How do I solve the above assortment problem?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:} \sum_{i=1}^m (R_i(S_i)-Z) V_i(S_i)^{\gamma_i}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What is $Z^*$?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f(Z^*)=Z^*v_0$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$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v_0$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Z)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n}$&#10;&#10;\end{document}"/>
  <p:tag name="IGUANATEXSIZ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^*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:} \sum_{i=1}^m (R_i(S_i)-Z) V_i(S_i)^{\gamma_i}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What is $Z^*$?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How do I solve the above assortment problem?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:} \sum_{i=1}^m (R_i(S_i)-Z) V_i(S_i)^{\gamma_i}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How do I solve the above assortment problem?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Number of candidate assortments is large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How do I stitch together candidate assortments?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1}$&#10;&#10;\end{document}"/>
  <p:tag name="IGUANATEXSIZ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S^*_i(C_i) = \argmax_{S_i : |S_i| \leq C_i } (R_i(S_i)-Z) V_i(S_i)^{\gamma_i}$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The problem completely decomposes by nest: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S^*_i(C_i)$: Optimal assortment in nests $i$ using $ \leq C_i$ products 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ots$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1(0)$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1(1)$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dots$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1(n)$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2(0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2}$&#10;&#10;\end{document}"/>
  <p:tag name="IGUANATEXSIZE" val="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2(1)$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dots$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2(n)$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m(0)$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m(1)$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vdots$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^*_m(n)$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1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2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n}$&#10;&#10;\end{document}"/>
  <p:tag name="IGUANATEXSIZE" val="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 \displaystyle \max_{(S_1, \dots, S_m):} \sum_{i=1}^m (R_i(S_i)-Z) V_i(S_i)^{\gamma_i}$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: |S_i| \leq C_i \;\forall\; i} \sum_{i=1}^m (R_i(S_i)-Z) V_i(S_i)^{\gamma_i} $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:} \sum_{i=1}^m (R_i(S_i)-Z) V_i(S_i)^{\gamma_i}$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How do I solve the above assortment problem?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Number of candidate assortments is large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How do I stitch together candidate assortments?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S^*_i(c)$: Optimal assortment in nests $i$ using $ \leq c$ products 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i =\{S^*_i(1), \dots, S^*_i(n) \}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1}$&#10;&#10;\end{document}"/>
  <p:tag name="IGUANATEXSIZE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\max_{(S_1, \dots, S_m) \in A_1 \times \dots \times A_m} \sum_{i=1}^m (R_i(S_i)-Z) V_i(S_i)^{\gamma_i}$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J_i(b) = \displaystyle \max_{S_i: |S_i| \leq b} \big\{ (R_i(S_i)-Z) V_i(S_i)^{\gamma_i} + J_{i+1}(b - |S_i|)\big\}$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Dynamic Programming Formulation:&#10;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S_i \in A_i$&#10;&#10;\end{document}"/>
  <p:tag name="IGUANATEXSIZE" val="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stages $i=1, \dots, m$&#10;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states $b=0, \dots, mn$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S_1, \dots, S_m} \sum_{i=1}^m (R_i(S_i)-Z) V_i(S_i)^{\gamma_i}$&#10;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How do I solve the above assortment problem?&#10;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Number of candidate assortments is large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2}$&#10;&#10;\end{document}"/>
  <p:tag name="IGUANATEXSIZE" val="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How do I stitch together candidate assortments?&#10;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 f(Z) = \displaystyle \max_{(S_1, \dots, S_m)} \sum_{i=1}^m (R_i(S_i)-Z) V_i(S_i)^{\gamma_i}$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$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v_0$&#10;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Z)$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r_{max}$&#10;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0$&#10;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hat{Z}^1=\frac{r_{max}}{2}$&#10;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Find: $f(\frac{r_{max}}{2})&lt;\frac{r_{max}}{2}v_0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n}$&#10;&#10;\end{document}"/>
  <p:tag name="IGUANATEXSIZE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frac{r_{max}}{2}$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hat{Z}^2=\frac{r_{max}}{4}$&#10;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frac{r_{max}}{4}$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Find: $f(\frac{r_{max}}{4})&gt;\frac{r_{max}}{4}v_0$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ots$&#10;&#10;\end{document}"/>
  <p:tag name="IGUANATEXSIZE" val="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S_1, \dots, S_m } \displaystyle \frac{\sum_{i=1}^m R_i(S_i) V_i(S_i)^{\gamma_i}}{v_0+\sum_{i=1}^m V_i(S_i)^{\gamma_i}} $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 \in M} C_i(S_i) \leq C$&#10;&#10;\end{document}"/>
  <p:tag name="IGUANATEXSIZE" val="1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&#10;2. Space constraint: $C_i(S_i)=\displaystyle \sum_{j \in S_i}w_{ij}$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&#10;&#10;1. Cardinality constraint: $C_i(S_i)=|S_i|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1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2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m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i(S_1,S_2, \dots, S_m)=\displaystyle \sum_{i=1}^m 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[\text{Revenue from nest } i|\text{Picks nest } i]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P(\text{Picks nest } i)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j \in  S_i}r_{ij} \frac{v_{ij}}{\sum_{k \in  S_i}v_{ik}}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j \in  S_i}r_{ij} \frac{v_{ij}}{V_i(S_i)}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0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Assortment Optimization}: Find the revenue maximizing set\\&#10;of products to offer to customers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i(S_1,S_2, \dots, S_m)=\displaystyle \sum_{i=1}^m 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[\text{Revenue from nest } i|\text{Picks nest } i]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P(\text{Picks nest } i)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_1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 \frac{V_i(S_i)^{\gamma_i}}{v_0 +  \sum_{l=1}^m V_l(S_l)^{\gamma_l}} 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_2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_m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j \in  S_i}r_{ij} \frac{v_{ij}}{V_i(S_i)}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_i(S_i)$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i(S_1,S_2, \dots, S_m)=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Customer Choice Model}: Presumed mechanism governing\\ &#10;customer purchasing decisions&#10;\begin{itemize}&#10;\item \textbf{Input}: Assortment of products offered&#10;\item \textbf{Output}: Purchase probability of each offered item&#10;\end{itemize}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frac{\sum_{i=1}^m R_i(S_i) V_i(S_i)^{\gamma_i}}{v_0+\sum_{i=1}^m V_i(S_i)^{\gamma_i}} 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1}$&#10;&#10;\end{document}"/>
  <p:tag name="IGUANATEXSIZ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2}$&#10;&#10;\end{document}"/>
  <p:tag name="IGUANATEXSIZ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n}$&#10;&#10;\end{document}"/>
  <p:tag name="IGUANATEXSIZ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1}$&#10;&#10;\end{document}"/>
  <p:tag name="IGUANATEXSIZ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2}$&#10;&#10;\end{document}"/>
  <p:tag name="IGUANATEXSIZ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2n}$&#10;&#10;\end{document}"/>
  <p:tag name="IGUANATEXSIZ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1}$&#10;&#10;\end{document}"/>
  <p:tag name="IGUANATEXSIZ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2}$&#10;&#10;\end{document}"/>
  <p:tag name="IGUANATEXSIZ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1. Select a Vehicle Class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mn}$&#10;&#10;\end{document}"/>
  <p:tag name="IGUANATEXSIZ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1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2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S_m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i(S_1,S_2, \dots, S_m)=\displaystyle \sum_{i=1}^m 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[\text{Revenue from nest } i|\text{Picks nest } i]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P(\text{Picks nest } i)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2. Select car within class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 \frac{V_i(S_i)^{\gamma_i}}{v_0 +  \sum_{l=1}^m V_l(S_l)^{\gamma_l}} 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_i(S_i)$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Pi(S_1,S_2, \dots, S_m)=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frac{\sum_{i=1}^m R_i(S_i) V_i(S_i)^{\gamma_i}}{v_0+\sum_{i=1}^m V_i(S_i)^{\gamma_i}} 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 \displaystyle \max_{(S_1, \dots, S_m):} \displaystyle \frac{\sum_{i=1}^m R_i(S_i) V_i(S_i)^{\gamma_i}}{v_0+\sum_{i=1}^m V_i(S_i)^{\gamma_i}} $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} \displaystyle \frac{\sum_{i=1}^m R_i(S_i) V_i(S_i)^{\gamma_i}}{v_0+\sum_{i=1}^m V_i(S_i)^{\gamma_i}} 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Unconstrained:} Davis et. al. (2013)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: |S_i| \leq C_i \;\forall\;i} \displaystyle \frac{\sum_{i=1}^m R_i(S_i) V_i(S_i)^{\gamma_i}}{v_0+\sum_{i=1}^m V_i(S_i)^{\gamma_i}} 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Constrained within nests:} Gallego et. al. (2014)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ots$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: } \displaystyle \frac{\sum_{i=1}^m R_i(S_i) V_i(S_i)^{\gamma_i}}{v_0+\sum_{i=1}^m V_i(S_i)^{\gamma_i}} 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Constrained across nests:} This talk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- Rusmevichientong et al. (2009)  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- Desir and Goyal (2013)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} \displaystyle \frac{\sum_{i=1}^m R_i(S_i) V_i(S_i)^{\gamma_i}}{v_0+\sum_{i=1}^m V_i(S_i)^{\gamma_i}} 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Unconstrained:} Davis et. al. (2013)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: |S_i| \leq C_i \;\forall\;i} \displaystyle \frac{\sum_{i=1}^m R_i(S_i) V_i(S_i)^{\gamma_i}}{v_0+\sum_{i=1}^m V_i(S_i)^{\gamma_i}} 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Constrained within nests:} Gallego et. al. (2014)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max_{(S_1, \dots, S_m): } \displaystyle \frac{\sum_{i=1}^m R_i(S_i) V_i(S_i)^{\gamma_i}}{v_0+\sum_{i=1}^m V_i(S_i)^{\gamma_i}} 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0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Constrained across nests:} This talk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|S_i| \leq C$&#10;&#10;\end{document}"/>
  <p:tag name="IGUANATEXSIZE" val="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UV/Minivan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tandard/Compact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port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UV/Minivan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tandard/Compact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port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frac{\sum_{i=1}^m R_i(S_i) V_i(S_i)^{\gamma_i}}{v_0+\sum_{i=1}^m V_i(S_i)^{\gamma_i}} \leq Z^* 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Feasible} 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v_{11}$&#10;&#10;\end{document}"/>
  <p:tag name="IGUANATEXSIZ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underline{Optimal} 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frac{\sum_{i=1}^m R_i(S^*_i) V_i(S^*_i)^{\gamma_i}}{v_0+\sum_{i=1}^m V_i(S^*_i)^{\gamma_i}} = Z^* 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R_i(S_i) V_i(S_i)^{\gamma_i} \leq Z^*(v_0+\sum_{i=1}^m V_i(S_i)^{\gamma_i}) $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R_i(S^*_i) V_i(S^*_i)^{\gamma_i} = Z^*(v_0+\sum_{i=1}^m V_i(S^*_i)^{\gamma_i}) $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(R_i(S_i)-Z^*) V_i(S_i)^{\gamma_i} \leq Z^*v_0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 (R_i(S^*_i)-Z^*) V_i(S^*_i)^{\gamma_i} = Z^*v_0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\displaystyle(S^*_1, \dots, S^*_m) = \argmax_{(S_1, \dots, S_m):} \sum_{i=1}^m (R_i(S_i)-Z^*) V_i(S_i)^{\gamma_i}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DeclareMathOperator*{\argmax}{arg\,max}&#10;\pagestyle{empty}&#10;\begin{document}&#10;&#10;&#10;$ Z^*= \displaystyle \max_{(S_1, \dots, S_m):} \displaystyle \frac{\sum_{i=1}^m R_i(S_i) V_i(S_i)^{\gamma_i}}{v_0+\sum_{i=1}^m V_i(S_i)^{\gamma_i}} $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|S_i| \leq C$&#10;&#10;\end{document}"/>
  <p:tag name="IGUANATEXSIZE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\sum_{i=1}^m|S_i| \leq C$&#10;&#10;\end{document}"/>
  <p:tag name="IGUANATEXSIZE" val="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32941</TotalTime>
  <Words>69</Words>
  <Application>Microsoft Office PowerPoint</Application>
  <PresentationFormat>On-screen Show (4:3)</PresentationFormat>
  <Paragraphs>29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Capacity Constraints Across Nests in Assortment Optimization under the Nested Logit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Jake Feldman</cp:lastModifiedBy>
  <cp:revision>355</cp:revision>
  <dcterms:created xsi:type="dcterms:W3CDTF">2013-05-20T13:32:10Z</dcterms:created>
  <dcterms:modified xsi:type="dcterms:W3CDTF">2014-11-06T21:21:00Z</dcterms:modified>
</cp:coreProperties>
</file>