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328" r:id="rId3"/>
    <p:sldId id="383" r:id="rId4"/>
    <p:sldId id="386" r:id="rId5"/>
    <p:sldId id="387" r:id="rId6"/>
    <p:sldId id="388" r:id="rId7"/>
    <p:sldId id="389" r:id="rId8"/>
    <p:sldId id="390" r:id="rId9"/>
    <p:sldId id="414" r:id="rId10"/>
    <p:sldId id="391" r:id="rId11"/>
    <p:sldId id="392" r:id="rId12"/>
    <p:sldId id="393" r:id="rId13"/>
    <p:sldId id="395" r:id="rId14"/>
    <p:sldId id="396" r:id="rId15"/>
    <p:sldId id="394" r:id="rId16"/>
    <p:sldId id="420" r:id="rId17"/>
    <p:sldId id="397" r:id="rId18"/>
    <p:sldId id="398" r:id="rId19"/>
    <p:sldId id="400" r:id="rId20"/>
    <p:sldId id="401" r:id="rId21"/>
    <p:sldId id="406" r:id="rId22"/>
    <p:sldId id="402" r:id="rId23"/>
    <p:sldId id="403" r:id="rId24"/>
    <p:sldId id="405" r:id="rId25"/>
    <p:sldId id="415" r:id="rId26"/>
    <p:sldId id="416" r:id="rId27"/>
    <p:sldId id="417" r:id="rId28"/>
    <p:sldId id="418" r:id="rId29"/>
    <p:sldId id="408" r:id="rId30"/>
    <p:sldId id="410" r:id="rId31"/>
    <p:sldId id="411" r:id="rId32"/>
    <p:sldId id="419" r:id="rId33"/>
    <p:sldId id="309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8" autoAdjust="0"/>
    <p:restoredTop sz="91429" autoAdjust="0"/>
  </p:normalViewPr>
  <p:slideViewPr>
    <p:cSldViewPr>
      <p:cViewPr varScale="1">
        <p:scale>
          <a:sx n="108" d="100"/>
          <a:sy n="108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tags" Target="../tags/tag49.xml"/><Relationship Id="rId21" Type="http://schemas.openxmlformats.org/officeDocument/2006/relationships/image" Target="../media/image27.png"/><Relationship Id="rId7" Type="http://schemas.openxmlformats.org/officeDocument/2006/relationships/tags" Target="../tags/tag53.xml"/><Relationship Id="rId12" Type="http://schemas.openxmlformats.org/officeDocument/2006/relationships/image" Target="../media/image29.jpeg"/><Relationship Id="rId17" Type="http://schemas.openxmlformats.org/officeDocument/2006/relationships/image" Target="../media/image33.png"/><Relationship Id="rId2" Type="http://schemas.openxmlformats.org/officeDocument/2006/relationships/tags" Target="../tags/tag48.xml"/><Relationship Id="rId16" Type="http://schemas.openxmlformats.org/officeDocument/2006/relationships/image" Target="../media/image32.png"/><Relationship Id="rId20" Type="http://schemas.openxmlformats.org/officeDocument/2006/relationships/image" Target="../media/image28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1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5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9.png"/><Relationship Id="rId5" Type="http://schemas.openxmlformats.org/officeDocument/2006/relationships/tags" Target="../tags/tag60.xml"/><Relationship Id="rId10" Type="http://schemas.openxmlformats.org/officeDocument/2006/relationships/image" Target="../media/image38.png"/><Relationship Id="rId4" Type="http://schemas.openxmlformats.org/officeDocument/2006/relationships/tags" Target="../tags/tag59.xml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37.png"/><Relationship Id="rId18" Type="http://schemas.openxmlformats.org/officeDocument/2006/relationships/image" Target="../media/image27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tags" Target="../tags/tag62.xml"/><Relationship Id="rId16" Type="http://schemas.openxmlformats.org/officeDocument/2006/relationships/image" Target="../media/image40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65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2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43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41.png"/><Relationship Id="rId17" Type="http://schemas.openxmlformats.org/officeDocument/2006/relationships/image" Target="../media/image42.png"/><Relationship Id="rId2" Type="http://schemas.openxmlformats.org/officeDocument/2006/relationships/tags" Target="../tags/tag71.xml"/><Relationship Id="rId16" Type="http://schemas.openxmlformats.org/officeDocument/2006/relationships/image" Target="../media/image46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37.png"/><Relationship Id="rId5" Type="http://schemas.openxmlformats.org/officeDocument/2006/relationships/tags" Target="../tags/tag74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48.png"/><Relationship Id="rId18" Type="http://schemas.openxmlformats.org/officeDocument/2006/relationships/image" Target="../media/image46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tags" Target="../tags/tag79.xml"/><Relationship Id="rId16" Type="http://schemas.openxmlformats.org/officeDocument/2006/relationships/image" Target="../media/image44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47.png"/><Relationship Id="rId5" Type="http://schemas.openxmlformats.org/officeDocument/2006/relationships/tags" Target="../tags/tag82.xml"/><Relationship Id="rId15" Type="http://schemas.openxmlformats.org/officeDocument/2006/relationships/image" Target="../media/image4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0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41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51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1.xml"/><Relationship Id="rId15" Type="http://schemas.openxmlformats.org/officeDocument/2006/relationships/image" Target="../media/image11.png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6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41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1.xml"/><Relationship Id="rId15" Type="http://schemas.openxmlformats.org/officeDocument/2006/relationships/image" Target="../media/image51.png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image" Target="../media/image52.png"/><Relationship Id="rId3" Type="http://schemas.openxmlformats.org/officeDocument/2006/relationships/tags" Target="../tags/tag109.xml"/><Relationship Id="rId21" Type="http://schemas.openxmlformats.org/officeDocument/2006/relationships/image" Target="../media/image11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image" Target="../media/image51.png"/><Relationship Id="rId2" Type="http://schemas.openxmlformats.org/officeDocument/2006/relationships/tags" Target="../tags/tag108.xml"/><Relationship Id="rId16" Type="http://schemas.openxmlformats.org/officeDocument/2006/relationships/image" Target="../media/image41.png"/><Relationship Id="rId20" Type="http://schemas.openxmlformats.org/officeDocument/2006/relationships/image" Target="../media/image6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5.png"/><Relationship Id="rId10" Type="http://schemas.openxmlformats.org/officeDocument/2006/relationships/tags" Target="../tags/tag116.xml"/><Relationship Id="rId19" Type="http://schemas.openxmlformats.org/officeDocument/2006/relationships/image" Target="../media/image53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29.jpeg"/><Relationship Id="rId18" Type="http://schemas.openxmlformats.org/officeDocument/2006/relationships/image" Target="../media/image59.png"/><Relationship Id="rId3" Type="http://schemas.openxmlformats.org/officeDocument/2006/relationships/tags" Target="../tags/tag123.xml"/><Relationship Id="rId21" Type="http://schemas.openxmlformats.org/officeDocument/2006/relationships/image" Target="../media/image62.png"/><Relationship Id="rId7" Type="http://schemas.openxmlformats.org/officeDocument/2006/relationships/tags" Target="../tags/tag127.xml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58.png"/><Relationship Id="rId2" Type="http://schemas.openxmlformats.org/officeDocument/2006/relationships/tags" Target="../tags/tag122.xml"/><Relationship Id="rId16" Type="http://schemas.openxmlformats.org/officeDocument/2006/relationships/image" Target="../media/image6.png"/><Relationship Id="rId20" Type="http://schemas.openxmlformats.org/officeDocument/2006/relationships/image" Target="../media/image61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15" Type="http://schemas.openxmlformats.org/officeDocument/2006/relationships/image" Target="../media/image5.png"/><Relationship Id="rId23" Type="http://schemas.openxmlformats.org/officeDocument/2006/relationships/image" Target="../media/image64.png"/><Relationship Id="rId10" Type="http://schemas.openxmlformats.org/officeDocument/2006/relationships/tags" Target="../tags/tag130.xml"/><Relationship Id="rId19" Type="http://schemas.openxmlformats.org/officeDocument/2006/relationships/image" Target="../media/image6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57.png"/><Relationship Id="rId22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33.xml"/><Relationship Id="rId7" Type="http://schemas.openxmlformats.org/officeDocument/2006/relationships/image" Target="../media/image65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5" Type="http://schemas.openxmlformats.org/officeDocument/2006/relationships/tags" Target="../tags/tag135.xml"/><Relationship Id="rId10" Type="http://schemas.openxmlformats.org/officeDocument/2006/relationships/image" Target="../media/image67.png"/><Relationship Id="rId4" Type="http://schemas.openxmlformats.org/officeDocument/2006/relationships/tags" Target="../tags/tag134.xml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1.pn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41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70.png"/><Relationship Id="rId5" Type="http://schemas.openxmlformats.org/officeDocument/2006/relationships/tags" Target="../tags/tag140.xml"/><Relationship Id="rId15" Type="http://schemas.openxmlformats.org/officeDocument/2006/relationships/image" Target="../media/image73.png"/><Relationship Id="rId10" Type="http://schemas.openxmlformats.org/officeDocument/2006/relationships/image" Target="../media/image37.png"/><Relationship Id="rId4" Type="http://schemas.openxmlformats.org/officeDocument/2006/relationships/tags" Target="../tags/tag139.xml"/><Relationship Id="rId9" Type="http://schemas.openxmlformats.org/officeDocument/2006/relationships/image" Target="../media/image69.png"/><Relationship Id="rId1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77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../media/image76.png"/><Relationship Id="rId17" Type="http://schemas.openxmlformats.org/officeDocument/2006/relationships/image" Target="../media/image41.png"/><Relationship Id="rId2" Type="http://schemas.openxmlformats.org/officeDocument/2006/relationships/tags" Target="../tags/tag144.xml"/><Relationship Id="rId16" Type="http://schemas.openxmlformats.org/officeDocument/2006/relationships/image" Target="../media/image70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75.png"/><Relationship Id="rId5" Type="http://schemas.openxmlformats.org/officeDocument/2006/relationships/tags" Target="../tags/tag147.xml"/><Relationship Id="rId15" Type="http://schemas.openxmlformats.org/officeDocument/2006/relationships/image" Target="../media/image37.png"/><Relationship Id="rId10" Type="http://schemas.openxmlformats.org/officeDocument/2006/relationships/image" Target="../media/image74.png"/><Relationship Id="rId4" Type="http://schemas.openxmlformats.org/officeDocument/2006/relationships/tags" Target="../tags/tag14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79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78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82.pn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81.png"/><Relationship Id="rId2" Type="http://schemas.openxmlformats.org/officeDocument/2006/relationships/tags" Target="../tags/tag157.xml"/><Relationship Id="rId16" Type="http://schemas.openxmlformats.org/officeDocument/2006/relationships/image" Target="../media/image80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70.png"/><Relationship Id="rId5" Type="http://schemas.openxmlformats.org/officeDocument/2006/relationships/tags" Target="../tags/tag160.xml"/><Relationship Id="rId15" Type="http://schemas.openxmlformats.org/officeDocument/2006/relationships/image" Target="../media/image74.png"/><Relationship Id="rId10" Type="http://schemas.openxmlformats.org/officeDocument/2006/relationships/image" Target="../media/image41.png"/><Relationship Id="rId4" Type="http://schemas.openxmlformats.org/officeDocument/2006/relationships/tags" Target="../tags/tag15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6.png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80.png"/><Relationship Id="rId2" Type="http://schemas.openxmlformats.org/officeDocument/2006/relationships/tags" Target="../tags/tag165.xml"/><Relationship Id="rId16" Type="http://schemas.openxmlformats.org/officeDocument/2006/relationships/image" Target="../media/image74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image" Target="../media/image84.png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image" Target="../media/image6.png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80.png"/><Relationship Id="rId2" Type="http://schemas.openxmlformats.org/officeDocument/2006/relationships/tags" Target="../tags/tag176.xml"/><Relationship Id="rId16" Type="http://schemas.openxmlformats.org/officeDocument/2006/relationships/image" Target="../media/image74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image" Target="../media/image84.png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8.png"/><Relationship Id="rId3" Type="http://schemas.openxmlformats.org/officeDocument/2006/relationships/tags" Target="../tags/tag7.xml"/><Relationship Id="rId21" Type="http://schemas.openxmlformats.org/officeDocument/2006/relationships/image" Target="../media/image11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tags" Target="../tags/tag6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14.png"/><Relationship Id="rId5" Type="http://schemas.openxmlformats.org/officeDocument/2006/relationships/tags" Target="../tags/tag9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tags" Target="../tags/tag14.xml"/><Relationship Id="rId19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85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11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6.png"/><Relationship Id="rId5" Type="http://schemas.openxmlformats.org/officeDocument/2006/relationships/tags" Target="../tags/tag19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87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image" Target="../media/image86.png"/><Relationship Id="rId2" Type="http://schemas.openxmlformats.org/officeDocument/2006/relationships/tags" Target="../tags/tag196.xml"/><Relationship Id="rId16" Type="http://schemas.openxmlformats.org/officeDocument/2006/relationships/image" Target="../media/image85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image" Target="../media/image11.png"/><Relationship Id="rId10" Type="http://schemas.openxmlformats.org/officeDocument/2006/relationships/tags" Target="../tags/tag204.xml"/><Relationship Id="rId19" Type="http://schemas.openxmlformats.org/officeDocument/2006/relationships/image" Target="../media/image88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7.xml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6.png"/><Relationship Id="rId5" Type="http://schemas.openxmlformats.org/officeDocument/2006/relationships/tags" Target="../tags/tag21.xml"/><Relationship Id="rId10" Type="http://schemas.openxmlformats.org/officeDocument/2006/relationships/image" Target="../media/image10.png"/><Relationship Id="rId4" Type="http://schemas.openxmlformats.org/officeDocument/2006/relationships/tags" Target="../tags/tag20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6.png"/><Relationship Id="rId2" Type="http://schemas.openxmlformats.org/officeDocument/2006/relationships/tags" Target="../tags/tag24.xml"/><Relationship Id="rId16" Type="http://schemas.openxmlformats.org/officeDocument/2006/relationships/image" Target="../media/image18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0.png"/><Relationship Id="rId5" Type="http://schemas.openxmlformats.org/officeDocument/2006/relationships/tags" Target="../tags/tag27.xml"/><Relationship Id="rId1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tags" Target="../tags/tag26.xml"/><Relationship Id="rId9" Type="http://schemas.openxmlformats.org/officeDocument/2006/relationships/image" Target="../media/image5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2.xml"/><Relationship Id="rId7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tags" Target="../tags/tag34.xml"/><Relationship Id="rId10" Type="http://schemas.openxmlformats.org/officeDocument/2006/relationships/image" Target="../media/image22.png"/><Relationship Id="rId4" Type="http://schemas.openxmlformats.org/officeDocument/2006/relationships/tags" Target="../tags/tag33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0.xml"/><Relationship Id="rId7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5" Type="http://schemas.openxmlformats.org/officeDocument/2006/relationships/tags" Target="../tags/tag42.xml"/><Relationship Id="rId10" Type="http://schemas.openxmlformats.org/officeDocument/2006/relationships/image" Target="../media/image25.png"/><Relationship Id="rId4" Type="http://schemas.openxmlformats.org/officeDocument/2006/relationships/tags" Target="../tags/tag41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953000" y="3810000"/>
            <a:ext cx="3733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Huseyin Topaloglu </a:t>
            </a:r>
            <a:endParaRPr lang="en-US" dirty="0"/>
          </a:p>
          <a:p>
            <a:r>
              <a:rPr lang="en-US" dirty="0"/>
              <a:t>Cornell University</a:t>
            </a:r>
          </a:p>
          <a:p>
            <a:r>
              <a:rPr lang="en-US" dirty="0" smtClean="0"/>
              <a:t>School of ORIE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838200" y="3810000"/>
            <a:ext cx="3733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Jake Feldman </a:t>
            </a:r>
          </a:p>
          <a:p>
            <a:r>
              <a:rPr lang="en-US" dirty="0" smtClean="0"/>
              <a:t>Cornell University</a:t>
            </a:r>
          </a:p>
          <a:p>
            <a:r>
              <a:rPr lang="en-US" dirty="0" smtClean="0"/>
              <a:t>School of ORIE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Revenue</a:t>
            </a:r>
            <a:r>
              <a:rPr lang="en-US" dirty="0" smtClean="0"/>
              <a:t> </a:t>
            </a:r>
            <a:r>
              <a:rPr lang="en-US" dirty="0" smtClean="0"/>
              <a:t>Management under a Markov Chain Based Choice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195" y="51011"/>
            <a:ext cx="62895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Static Assortment Optimization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06" y="1142999"/>
            <a:ext cx="2169319" cy="7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4266" y="2438400"/>
            <a:ext cx="3581400" cy="1180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4068" y="2209800"/>
            <a:ext cx="915806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7" y="2678631"/>
            <a:ext cx="3309938" cy="700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0195" y="51011"/>
            <a:ext cx="62895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Static Assortment Optimization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06" y="1142999"/>
            <a:ext cx="2169319" cy="7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4068" y="2209800"/>
            <a:ext cx="915806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709512" y="4378567"/>
            <a:ext cx="923850" cy="3048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15437" y="4343400"/>
            <a:ext cx="923850" cy="3048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3" name="Picture 4" descr="http://www.hnsindia.com/uploads/images/CustomerAccounts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602" r="16590" b="9295"/>
          <a:stretch/>
        </p:blipFill>
        <p:spPr bwMode="auto">
          <a:xfrm>
            <a:off x="1832933" y="3716212"/>
            <a:ext cx="613230" cy="8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hnsindia.com/uploads/images/CustomerAccounts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602" r="16590" b="9295"/>
          <a:stretch/>
        </p:blipFill>
        <p:spPr bwMode="auto">
          <a:xfrm>
            <a:off x="6480963" y="3681044"/>
            <a:ext cx="613230" cy="8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6315437" y="5758961"/>
            <a:ext cx="923850" cy="3048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53000" y="5758961"/>
            <a:ext cx="923850" cy="3048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96200" y="5750167"/>
            <a:ext cx="923850" cy="3048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66" y="4835767"/>
            <a:ext cx="233363" cy="23336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5638800" y="4648200"/>
            <a:ext cx="676637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77362" y="4800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62800" y="47244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62" y="5805395"/>
            <a:ext cx="85725" cy="2119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99" y="5796601"/>
            <a:ext cx="145256" cy="2238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62" y="5805395"/>
            <a:ext cx="69056" cy="2238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49" y="4834304"/>
            <a:ext cx="573405" cy="2476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84" y="5155223"/>
            <a:ext cx="653415" cy="2476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834304"/>
            <a:ext cx="569595" cy="18669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74266" y="2438400"/>
            <a:ext cx="3581400" cy="1180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7" y="2678631"/>
            <a:ext cx="3309938" cy="7000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20195" y="51011"/>
            <a:ext cx="62895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Static Assortment Optimization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06" y="1142999"/>
            <a:ext cx="2169319" cy="7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4068" y="2209800"/>
            <a:ext cx="915806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95600"/>
            <a:ext cx="1840706" cy="726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3800"/>
            <a:ext cx="310515" cy="15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90" y="4020283"/>
            <a:ext cx="964406" cy="3095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90" y="4572000"/>
            <a:ext cx="1983581" cy="700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195" y="51011"/>
            <a:ext cx="62895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Static Assortment Optimization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06" y="1142999"/>
            <a:ext cx="2169319" cy="7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648200" y="2444115"/>
            <a:ext cx="4343400" cy="289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4068" y="2209800"/>
            <a:ext cx="915806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95600"/>
            <a:ext cx="1840706" cy="726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3800"/>
            <a:ext cx="310515" cy="15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90" y="4020283"/>
            <a:ext cx="964406" cy="3095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90" y="4572000"/>
            <a:ext cx="1983581" cy="7000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895600"/>
            <a:ext cx="1864519" cy="726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310515" cy="1581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20283"/>
            <a:ext cx="3405188" cy="7000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0195" y="51011"/>
            <a:ext cx="62895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Static Assortment Optimization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06" y="1142999"/>
            <a:ext cx="2169319" cy="726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76800"/>
            <a:ext cx="1328738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3581400"/>
            <a:ext cx="8839200" cy="251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5261" y="51011"/>
            <a:ext cx="43994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Novel LP Formulation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61" y="990325"/>
            <a:ext cx="1864519" cy="7262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62" y="1828525"/>
            <a:ext cx="310515" cy="158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04" y="1890712"/>
            <a:ext cx="3405188" cy="700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1" y="3786647"/>
            <a:ext cx="8484394" cy="31670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4068" y="3124200"/>
            <a:ext cx="915806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16" y="4267200"/>
            <a:ext cx="2628900" cy="700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80" y="4986338"/>
            <a:ext cx="213360" cy="114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15" y="5257800"/>
            <a:ext cx="2628900" cy="700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04" y="2583564"/>
            <a:ext cx="1328738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5261" y="51011"/>
            <a:ext cx="43994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Novel LP Formulation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4068" y="3657600"/>
            <a:ext cx="915806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4" y="3929872"/>
            <a:ext cx="7291388" cy="285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71" y="4463415"/>
            <a:ext cx="3405188" cy="700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28" y="4575090"/>
            <a:ext cx="2190750" cy="2552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68" y="5301614"/>
            <a:ext cx="4445794" cy="23098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2400" y="914400"/>
            <a:ext cx="8839200" cy="251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1" y="1119647"/>
            <a:ext cx="8484394" cy="3167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16" y="1600200"/>
            <a:ext cx="2628900" cy="700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80" y="2319338"/>
            <a:ext cx="213360" cy="114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15" y="2590800"/>
            <a:ext cx="2628900" cy="7000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99" y="6019801"/>
            <a:ext cx="1576388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914400"/>
            <a:ext cx="8991600" cy="943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7868" y="51010"/>
            <a:ext cx="52692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Property of Extreme Point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" y="1036220"/>
            <a:ext cx="8782050" cy="70008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987897" y="5773217"/>
            <a:ext cx="3701562" cy="943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59" y="5964115"/>
            <a:ext cx="3405188" cy="700088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7450720" y="2412201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199345" y="2414584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23" y="2609843"/>
            <a:ext cx="104775" cy="2095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47" y="2612226"/>
            <a:ext cx="128588" cy="209550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7430205" y="3860368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199345" y="3857805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08" y="4058010"/>
            <a:ext cx="104775" cy="2095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47" y="4055447"/>
            <a:ext cx="128588" cy="209550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7450573" y="3158079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10921" y="3160462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76" y="3355721"/>
            <a:ext cx="104775" cy="2095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23" y="3358104"/>
            <a:ext cx="128588" cy="209550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7449110" y="4559068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199345" y="4559068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13" y="4756710"/>
            <a:ext cx="104775" cy="2095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47" y="4756710"/>
            <a:ext cx="128588" cy="209550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2970313" y="2718464"/>
            <a:ext cx="3327911" cy="2400381"/>
          </a:xfrm>
          <a:custGeom>
            <a:avLst/>
            <a:gdLst>
              <a:gd name="connsiteX0" fmla="*/ 0 w 3108103"/>
              <a:gd name="connsiteY0" fmla="*/ 0 h 1705789"/>
              <a:gd name="connsiteX1" fmla="*/ 3108103 w 3108103"/>
              <a:gd name="connsiteY1" fmla="*/ 0 h 1705789"/>
              <a:gd name="connsiteX2" fmla="*/ 3108103 w 3108103"/>
              <a:gd name="connsiteY2" fmla="*/ 1705789 h 1705789"/>
              <a:gd name="connsiteX3" fmla="*/ 0 w 3108103"/>
              <a:gd name="connsiteY3" fmla="*/ 1705789 h 1705789"/>
              <a:gd name="connsiteX4" fmla="*/ 0 w 3108103"/>
              <a:gd name="connsiteY4" fmla="*/ 0 h 1705789"/>
              <a:gd name="connsiteX0" fmla="*/ 0 w 3327911"/>
              <a:gd name="connsiteY0" fmla="*/ 694592 h 2400381"/>
              <a:gd name="connsiteX1" fmla="*/ 3327911 w 3327911"/>
              <a:gd name="connsiteY1" fmla="*/ 0 h 2400381"/>
              <a:gd name="connsiteX2" fmla="*/ 3108103 w 3327911"/>
              <a:gd name="connsiteY2" fmla="*/ 2400381 h 2400381"/>
              <a:gd name="connsiteX3" fmla="*/ 0 w 3327911"/>
              <a:gd name="connsiteY3" fmla="*/ 2400381 h 2400381"/>
              <a:gd name="connsiteX4" fmla="*/ 0 w 3327911"/>
              <a:gd name="connsiteY4" fmla="*/ 694592 h 24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911" h="2400381">
                <a:moveTo>
                  <a:pt x="0" y="694592"/>
                </a:moveTo>
                <a:lnTo>
                  <a:pt x="3327911" y="0"/>
                </a:lnTo>
                <a:lnTo>
                  <a:pt x="3108103" y="2400381"/>
                </a:lnTo>
                <a:lnTo>
                  <a:pt x="0" y="2400381"/>
                </a:lnTo>
                <a:lnTo>
                  <a:pt x="0" y="6945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987897" y="5773217"/>
            <a:ext cx="3701562" cy="943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59" y="5964115"/>
            <a:ext cx="3405188" cy="70008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516983" y="5066269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65608" y="5068652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6" y="5263911"/>
            <a:ext cx="104775" cy="209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0" y="5266294"/>
            <a:ext cx="128588" cy="20955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478883" y="2778511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48023" y="2775948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86" y="2976153"/>
            <a:ext cx="104775" cy="209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25" y="2973590"/>
            <a:ext cx="128588" cy="20955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6202810" y="4963877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63158" y="4966260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13" y="5161519"/>
            <a:ext cx="104775" cy="2095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60" y="5163902"/>
            <a:ext cx="128588" cy="209550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6412565" y="2225169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2225169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68" y="2422811"/>
            <a:ext cx="104775" cy="2095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02" y="2422811"/>
            <a:ext cx="128588" cy="2095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6200" y="914400"/>
            <a:ext cx="8991600" cy="943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" y="1036220"/>
            <a:ext cx="8782050" cy="700088"/>
          </a:xfrm>
          <a:prstGeom prst="rect">
            <a:avLst/>
          </a:prstGeom>
        </p:spPr>
      </p:pic>
      <p:sp>
        <p:nvSpPr>
          <p:cNvPr id="43" name="Rectangle 98"/>
          <p:cNvSpPr/>
          <p:nvPr/>
        </p:nvSpPr>
        <p:spPr>
          <a:xfrm>
            <a:off x="2970313" y="2718464"/>
            <a:ext cx="3327911" cy="2400381"/>
          </a:xfrm>
          <a:custGeom>
            <a:avLst/>
            <a:gdLst>
              <a:gd name="connsiteX0" fmla="*/ 0 w 3108103"/>
              <a:gd name="connsiteY0" fmla="*/ 0 h 1705789"/>
              <a:gd name="connsiteX1" fmla="*/ 3108103 w 3108103"/>
              <a:gd name="connsiteY1" fmla="*/ 0 h 1705789"/>
              <a:gd name="connsiteX2" fmla="*/ 3108103 w 3108103"/>
              <a:gd name="connsiteY2" fmla="*/ 1705789 h 1705789"/>
              <a:gd name="connsiteX3" fmla="*/ 0 w 3108103"/>
              <a:gd name="connsiteY3" fmla="*/ 1705789 h 1705789"/>
              <a:gd name="connsiteX4" fmla="*/ 0 w 3108103"/>
              <a:gd name="connsiteY4" fmla="*/ 0 h 1705789"/>
              <a:gd name="connsiteX0" fmla="*/ 0 w 3327911"/>
              <a:gd name="connsiteY0" fmla="*/ 694592 h 2400381"/>
              <a:gd name="connsiteX1" fmla="*/ 3327911 w 3327911"/>
              <a:gd name="connsiteY1" fmla="*/ 0 h 2400381"/>
              <a:gd name="connsiteX2" fmla="*/ 3108103 w 3327911"/>
              <a:gd name="connsiteY2" fmla="*/ 2400381 h 2400381"/>
              <a:gd name="connsiteX3" fmla="*/ 0 w 3327911"/>
              <a:gd name="connsiteY3" fmla="*/ 2400381 h 2400381"/>
              <a:gd name="connsiteX4" fmla="*/ 0 w 3327911"/>
              <a:gd name="connsiteY4" fmla="*/ 694592 h 24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911" h="2400381">
                <a:moveTo>
                  <a:pt x="0" y="694592"/>
                </a:moveTo>
                <a:lnTo>
                  <a:pt x="3327911" y="0"/>
                </a:lnTo>
                <a:lnTo>
                  <a:pt x="3108103" y="2400381"/>
                </a:lnTo>
                <a:lnTo>
                  <a:pt x="0" y="2400381"/>
                </a:lnTo>
                <a:lnTo>
                  <a:pt x="0" y="6945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09800" y="0"/>
            <a:ext cx="535157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Property of Extreme Points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987897" y="5773217"/>
            <a:ext cx="3701562" cy="943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59" y="5964115"/>
            <a:ext cx="3405188" cy="7000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6200" y="914400"/>
            <a:ext cx="8991600" cy="943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" y="1036220"/>
            <a:ext cx="8782050" cy="700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6" y="4191000"/>
            <a:ext cx="1902619" cy="31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5" y="4599178"/>
            <a:ext cx="1902619" cy="319088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1516983" y="5066269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265608" y="5068652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6" y="5263911"/>
            <a:ext cx="104775" cy="2095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0" y="5266294"/>
            <a:ext cx="128588" cy="209550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1478883" y="2778511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248023" y="2775948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86" y="2976153"/>
            <a:ext cx="104775" cy="2095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25" y="2973590"/>
            <a:ext cx="128588" cy="209550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6202810" y="4963877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963158" y="4966260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13" y="5161519"/>
            <a:ext cx="104775" cy="2095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60" y="5163902"/>
            <a:ext cx="128588" cy="209550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>
            <a:off x="6412565" y="2225169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162800" y="2225169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68" y="2422811"/>
            <a:ext cx="104775" cy="2095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02" y="2422811"/>
            <a:ext cx="128588" cy="209550"/>
          </a:xfrm>
          <a:prstGeom prst="rect">
            <a:avLst/>
          </a:prstGeom>
        </p:spPr>
      </p:pic>
      <p:sp>
        <p:nvSpPr>
          <p:cNvPr id="79" name="Rectangle 98"/>
          <p:cNvSpPr/>
          <p:nvPr/>
        </p:nvSpPr>
        <p:spPr>
          <a:xfrm>
            <a:off x="2970313" y="2718464"/>
            <a:ext cx="3327911" cy="2400381"/>
          </a:xfrm>
          <a:custGeom>
            <a:avLst/>
            <a:gdLst>
              <a:gd name="connsiteX0" fmla="*/ 0 w 3108103"/>
              <a:gd name="connsiteY0" fmla="*/ 0 h 1705789"/>
              <a:gd name="connsiteX1" fmla="*/ 3108103 w 3108103"/>
              <a:gd name="connsiteY1" fmla="*/ 0 h 1705789"/>
              <a:gd name="connsiteX2" fmla="*/ 3108103 w 3108103"/>
              <a:gd name="connsiteY2" fmla="*/ 1705789 h 1705789"/>
              <a:gd name="connsiteX3" fmla="*/ 0 w 3108103"/>
              <a:gd name="connsiteY3" fmla="*/ 1705789 h 1705789"/>
              <a:gd name="connsiteX4" fmla="*/ 0 w 3108103"/>
              <a:gd name="connsiteY4" fmla="*/ 0 h 1705789"/>
              <a:gd name="connsiteX0" fmla="*/ 0 w 3327911"/>
              <a:gd name="connsiteY0" fmla="*/ 694592 h 2400381"/>
              <a:gd name="connsiteX1" fmla="*/ 3327911 w 3327911"/>
              <a:gd name="connsiteY1" fmla="*/ 0 h 2400381"/>
              <a:gd name="connsiteX2" fmla="*/ 3108103 w 3327911"/>
              <a:gd name="connsiteY2" fmla="*/ 2400381 h 2400381"/>
              <a:gd name="connsiteX3" fmla="*/ 0 w 3327911"/>
              <a:gd name="connsiteY3" fmla="*/ 2400381 h 2400381"/>
              <a:gd name="connsiteX4" fmla="*/ 0 w 3327911"/>
              <a:gd name="connsiteY4" fmla="*/ 694592 h 24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911" h="2400381">
                <a:moveTo>
                  <a:pt x="0" y="694592"/>
                </a:moveTo>
                <a:lnTo>
                  <a:pt x="3327911" y="0"/>
                </a:lnTo>
                <a:lnTo>
                  <a:pt x="3108103" y="2400381"/>
                </a:lnTo>
                <a:lnTo>
                  <a:pt x="0" y="2400381"/>
                </a:lnTo>
                <a:lnTo>
                  <a:pt x="0" y="6945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0"/>
            <a:ext cx="535157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Property of Extreme Points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8" y="5836903"/>
            <a:ext cx="2047875" cy="319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4" y="6245081"/>
            <a:ext cx="2055019" cy="3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0"/>
            <a:ext cx="410273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Problem Description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6" y="1295400"/>
            <a:ext cx="8784431" cy="664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6" y="2381624"/>
            <a:ext cx="8515350" cy="1931194"/>
          </a:xfrm>
          <a:prstGeom prst="rect">
            <a:avLst/>
          </a:prstGeom>
        </p:spPr>
      </p:pic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9540" y="63363"/>
            <a:ext cx="639085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Network Revenue Management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126" name="Picture 6" descr="http://www.slu.edu/Images/arts_sciences_files/esl/US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12" y="1524000"/>
            <a:ext cx="663201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371600" y="1828800"/>
            <a:ext cx="38306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71600" y="3352800"/>
            <a:ext cx="38306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47800" y="33528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4660" y="1828800"/>
            <a:ext cx="167434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0" name="Straight Arrow Connector 5119"/>
          <p:cNvCxnSpPr/>
          <p:nvPr/>
        </p:nvCxnSpPr>
        <p:spPr>
          <a:xfrm flipH="1">
            <a:off x="1754660" y="3352800"/>
            <a:ext cx="1675370" cy="569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7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9540" y="63363"/>
            <a:ext cx="639085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Network Revenue Management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046634" y="5700341"/>
            <a:ext cx="6725762" cy="1047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64218" y="5558419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7478" y="5565167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33238" y="5547941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3478" y="5558419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47878" y="5532768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86078" y="5547941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69748" y="5547941"/>
            <a:ext cx="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4" descr="http://www.hnsindia.com/uploads/images/CustomerAccount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602" r="16590" b="9295"/>
          <a:stretch/>
        </p:blipFill>
        <p:spPr bwMode="auto">
          <a:xfrm>
            <a:off x="1864317" y="4846153"/>
            <a:ext cx="613230" cy="8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hnsindia.com/uploads/images/CustomerAccount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602" r="16590" b="9295"/>
          <a:stretch/>
        </p:blipFill>
        <p:spPr bwMode="auto">
          <a:xfrm>
            <a:off x="3352278" y="4850796"/>
            <a:ext cx="613230" cy="8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hnsindia.com/uploads/images/CustomerAccount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602" r="16590" b="9295"/>
          <a:stretch/>
        </p:blipFill>
        <p:spPr bwMode="auto">
          <a:xfrm>
            <a:off x="4495278" y="4850795"/>
            <a:ext cx="613230" cy="8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hnsindia.com/uploads/images/CustomerAccount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602" r="16590" b="9295"/>
          <a:stretch/>
        </p:blipFill>
        <p:spPr bwMode="auto">
          <a:xfrm>
            <a:off x="5485878" y="4846994"/>
            <a:ext cx="613230" cy="8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hnsindia.com/uploads/images/CustomerAccount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602" r="16590" b="9295"/>
          <a:stretch/>
        </p:blipFill>
        <p:spPr bwMode="auto">
          <a:xfrm>
            <a:off x="6368897" y="4846152"/>
            <a:ext cx="613230" cy="8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hnsindia.com/uploads/images/CustomerAccount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602" r="16590" b="9295"/>
          <a:stretch/>
        </p:blipFill>
        <p:spPr bwMode="auto">
          <a:xfrm>
            <a:off x="7126408" y="4846151"/>
            <a:ext cx="613230" cy="8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6" y="1497815"/>
            <a:ext cx="704850" cy="26455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3" y="6005141"/>
            <a:ext cx="133350" cy="2143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90" y="6009904"/>
            <a:ext cx="104775" cy="209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61" y="6009904"/>
            <a:ext cx="216694" cy="2143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64" y="1497815"/>
            <a:ext cx="5298281" cy="28813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64" y="1981200"/>
            <a:ext cx="2252663" cy="2286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2473333"/>
            <a:ext cx="3419475" cy="2881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64" y="2944905"/>
            <a:ext cx="4691063" cy="28813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3424520"/>
            <a:ext cx="1545431" cy="2262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3885766"/>
            <a:ext cx="5217319" cy="2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05708" y="2431074"/>
            <a:ext cx="5797274" cy="29791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6950" y="47595"/>
            <a:ext cx="587603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Deterministic Linear Program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2547318"/>
            <a:ext cx="5207794" cy="726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258941"/>
            <a:ext cx="310515" cy="158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6" y="3466882"/>
            <a:ext cx="3945731" cy="7262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6" y="4419600"/>
            <a:ext cx="1838325" cy="723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60" y="1509712"/>
            <a:ext cx="6760369" cy="3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722" y="47595"/>
            <a:ext cx="76374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Reduced Deterministic Linear Program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5708" y="990600"/>
            <a:ext cx="5797274" cy="25864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46" y="1061414"/>
            <a:ext cx="3409950" cy="7262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814070"/>
            <a:ext cx="310515" cy="158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668407"/>
            <a:ext cx="2162175" cy="7262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28296"/>
            <a:ext cx="3405188" cy="7000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4600" y="5105400"/>
            <a:ext cx="39624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72" y="3950494"/>
            <a:ext cx="5919788" cy="316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73" y="4407694"/>
            <a:ext cx="6117431" cy="316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19" y="5520928"/>
            <a:ext cx="3871913" cy="3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314716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Finding a Policy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1" y="3935412"/>
            <a:ext cx="3298031" cy="31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43" y="4559300"/>
            <a:ext cx="4595813" cy="319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4" y="5487133"/>
            <a:ext cx="8208169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4" y="6019800"/>
            <a:ext cx="8415338" cy="3524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05708" y="990600"/>
            <a:ext cx="5797274" cy="25864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46" y="1061414"/>
            <a:ext cx="3409950" cy="7262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814070"/>
            <a:ext cx="310515" cy="1581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668407"/>
            <a:ext cx="2162175" cy="7262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28296"/>
            <a:ext cx="3405188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269" y="15844"/>
            <a:ext cx="494539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Recovering DLP Solution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3298031" cy="31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88" y="1981200"/>
            <a:ext cx="2774156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88" y="2933700"/>
            <a:ext cx="2776538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269" y="15844"/>
            <a:ext cx="494539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Recovering DLP Solution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143000"/>
            <a:ext cx="3298031" cy="31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07" y="1851758"/>
            <a:ext cx="438626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58856" y="3733800"/>
            <a:ext cx="3757612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9588" y="3733800"/>
            <a:ext cx="3757612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269" y="15844"/>
            <a:ext cx="494539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Recovering DLP Solution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3405188" cy="700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4800600"/>
            <a:ext cx="2162175" cy="7262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3400"/>
            <a:ext cx="3405188" cy="700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81" y="3429000"/>
            <a:ext cx="862013" cy="221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52" y="3429000"/>
            <a:ext cx="2055019" cy="22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38663"/>
            <a:ext cx="192881" cy="247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143000"/>
            <a:ext cx="3298031" cy="319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07" y="1851758"/>
            <a:ext cx="438626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269" y="15844"/>
            <a:ext cx="494539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Recovering DLP Solution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75598" y="6113874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24223" y="6116257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01" y="6311516"/>
            <a:ext cx="104775" cy="209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25" y="6313899"/>
            <a:ext cx="128588" cy="20955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537498" y="3826116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06638" y="3823553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01" y="4023758"/>
            <a:ext cx="104775" cy="209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40" y="4021195"/>
            <a:ext cx="128588" cy="20955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261425" y="6011482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21773" y="6013865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28" y="6209124"/>
            <a:ext cx="104775" cy="2095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75" y="6211507"/>
            <a:ext cx="128588" cy="20955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6471180" y="3272774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21415" y="3272774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83" y="3470416"/>
            <a:ext cx="104775" cy="209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7" y="3470416"/>
            <a:ext cx="128588" cy="209550"/>
          </a:xfrm>
          <a:prstGeom prst="rect">
            <a:avLst/>
          </a:prstGeom>
        </p:spPr>
      </p:pic>
      <p:sp>
        <p:nvSpPr>
          <p:cNvPr id="40" name="Rectangle 98"/>
          <p:cNvSpPr/>
          <p:nvPr/>
        </p:nvSpPr>
        <p:spPr>
          <a:xfrm>
            <a:off x="3028928" y="3766069"/>
            <a:ext cx="3327911" cy="2400381"/>
          </a:xfrm>
          <a:custGeom>
            <a:avLst/>
            <a:gdLst>
              <a:gd name="connsiteX0" fmla="*/ 0 w 3108103"/>
              <a:gd name="connsiteY0" fmla="*/ 0 h 1705789"/>
              <a:gd name="connsiteX1" fmla="*/ 3108103 w 3108103"/>
              <a:gd name="connsiteY1" fmla="*/ 0 h 1705789"/>
              <a:gd name="connsiteX2" fmla="*/ 3108103 w 3108103"/>
              <a:gd name="connsiteY2" fmla="*/ 1705789 h 1705789"/>
              <a:gd name="connsiteX3" fmla="*/ 0 w 3108103"/>
              <a:gd name="connsiteY3" fmla="*/ 1705789 h 1705789"/>
              <a:gd name="connsiteX4" fmla="*/ 0 w 3108103"/>
              <a:gd name="connsiteY4" fmla="*/ 0 h 1705789"/>
              <a:gd name="connsiteX0" fmla="*/ 0 w 3327911"/>
              <a:gd name="connsiteY0" fmla="*/ 694592 h 2400381"/>
              <a:gd name="connsiteX1" fmla="*/ 3327911 w 3327911"/>
              <a:gd name="connsiteY1" fmla="*/ 0 h 2400381"/>
              <a:gd name="connsiteX2" fmla="*/ 3108103 w 3327911"/>
              <a:gd name="connsiteY2" fmla="*/ 2400381 h 2400381"/>
              <a:gd name="connsiteX3" fmla="*/ 0 w 3327911"/>
              <a:gd name="connsiteY3" fmla="*/ 2400381 h 2400381"/>
              <a:gd name="connsiteX4" fmla="*/ 0 w 3327911"/>
              <a:gd name="connsiteY4" fmla="*/ 694592 h 24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911" h="2400381">
                <a:moveTo>
                  <a:pt x="0" y="694592"/>
                </a:moveTo>
                <a:lnTo>
                  <a:pt x="3327911" y="0"/>
                </a:lnTo>
                <a:lnTo>
                  <a:pt x="3108103" y="2400381"/>
                </a:lnTo>
                <a:lnTo>
                  <a:pt x="0" y="2400381"/>
                </a:lnTo>
                <a:lnTo>
                  <a:pt x="0" y="6945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5029200" y="4343400"/>
            <a:ext cx="228600" cy="2286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3" y="4647171"/>
            <a:ext cx="997744" cy="319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143000"/>
            <a:ext cx="3298031" cy="319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07" y="1851758"/>
            <a:ext cx="438626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269" y="15844"/>
            <a:ext cx="494539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Recovering DLP Solution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75598" y="6113874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24223" y="6116257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01" y="6311516"/>
            <a:ext cx="104775" cy="209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25" y="6313899"/>
            <a:ext cx="128588" cy="20955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537498" y="3826116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06638" y="3823553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01" y="4023758"/>
            <a:ext cx="104775" cy="209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40" y="4021195"/>
            <a:ext cx="128588" cy="20955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261425" y="6011482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21773" y="6013865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28" y="6209124"/>
            <a:ext cx="104775" cy="2095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75" y="6211507"/>
            <a:ext cx="128588" cy="20955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6471180" y="3272774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21415" y="3272774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83" y="3470416"/>
            <a:ext cx="104775" cy="209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7" y="3470416"/>
            <a:ext cx="128588" cy="209550"/>
          </a:xfrm>
          <a:prstGeom prst="rect">
            <a:avLst/>
          </a:prstGeom>
        </p:spPr>
      </p:pic>
      <p:sp>
        <p:nvSpPr>
          <p:cNvPr id="40" name="Rectangle 98"/>
          <p:cNvSpPr/>
          <p:nvPr/>
        </p:nvSpPr>
        <p:spPr>
          <a:xfrm>
            <a:off x="3028928" y="3766069"/>
            <a:ext cx="3327911" cy="2400381"/>
          </a:xfrm>
          <a:custGeom>
            <a:avLst/>
            <a:gdLst>
              <a:gd name="connsiteX0" fmla="*/ 0 w 3108103"/>
              <a:gd name="connsiteY0" fmla="*/ 0 h 1705789"/>
              <a:gd name="connsiteX1" fmla="*/ 3108103 w 3108103"/>
              <a:gd name="connsiteY1" fmla="*/ 0 h 1705789"/>
              <a:gd name="connsiteX2" fmla="*/ 3108103 w 3108103"/>
              <a:gd name="connsiteY2" fmla="*/ 1705789 h 1705789"/>
              <a:gd name="connsiteX3" fmla="*/ 0 w 3108103"/>
              <a:gd name="connsiteY3" fmla="*/ 1705789 h 1705789"/>
              <a:gd name="connsiteX4" fmla="*/ 0 w 3108103"/>
              <a:gd name="connsiteY4" fmla="*/ 0 h 1705789"/>
              <a:gd name="connsiteX0" fmla="*/ 0 w 3327911"/>
              <a:gd name="connsiteY0" fmla="*/ 694592 h 2400381"/>
              <a:gd name="connsiteX1" fmla="*/ 3327911 w 3327911"/>
              <a:gd name="connsiteY1" fmla="*/ 0 h 2400381"/>
              <a:gd name="connsiteX2" fmla="*/ 3108103 w 3327911"/>
              <a:gd name="connsiteY2" fmla="*/ 2400381 h 2400381"/>
              <a:gd name="connsiteX3" fmla="*/ 0 w 3327911"/>
              <a:gd name="connsiteY3" fmla="*/ 2400381 h 2400381"/>
              <a:gd name="connsiteX4" fmla="*/ 0 w 3327911"/>
              <a:gd name="connsiteY4" fmla="*/ 694592 h 24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911" h="2400381">
                <a:moveTo>
                  <a:pt x="0" y="694592"/>
                </a:moveTo>
                <a:lnTo>
                  <a:pt x="3327911" y="0"/>
                </a:lnTo>
                <a:lnTo>
                  <a:pt x="3108103" y="2400381"/>
                </a:lnTo>
                <a:lnTo>
                  <a:pt x="0" y="2400381"/>
                </a:lnTo>
                <a:lnTo>
                  <a:pt x="0" y="6945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5029200" y="4343400"/>
            <a:ext cx="228600" cy="2286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3" y="4647171"/>
            <a:ext cx="997744" cy="319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143000"/>
            <a:ext cx="3298031" cy="319088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rot="10800000" flipV="1">
            <a:off x="2971800" y="2514600"/>
            <a:ext cx="2581638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662419" y="2595381"/>
            <a:ext cx="3352800" cy="3343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6515100" y="26289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H="1">
            <a:off x="4834119" y="4072119"/>
            <a:ext cx="3276600" cy="31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07" y="1851758"/>
            <a:ext cx="438626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608" y="51012"/>
            <a:ext cx="683071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Markov Chain Based Choice Model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95" y="1163522"/>
            <a:ext cx="6462713" cy="160496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925626" y="4277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5382" y="4277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33756" y="4277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52130" y="4277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70504" y="4277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88878" y="4277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7252" y="4277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3" y="4474735"/>
            <a:ext cx="133350" cy="2143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64" y="4474735"/>
            <a:ext cx="104775" cy="2095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06" y="4508072"/>
            <a:ext cx="173831" cy="142875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V="1">
            <a:off x="5790374" y="5027369"/>
            <a:ext cx="3518" cy="609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131733" y="5027368"/>
            <a:ext cx="3518" cy="609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30" y="5789369"/>
            <a:ext cx="273844" cy="2690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08" y="5789369"/>
            <a:ext cx="247650" cy="271463"/>
          </a:xfrm>
          <a:prstGeom prst="rect">
            <a:avLst/>
          </a:prstGeom>
        </p:spPr>
      </p:pic>
      <p:sp>
        <p:nvSpPr>
          <p:cNvPr id="108" name="Arc 107"/>
          <p:cNvSpPr/>
          <p:nvPr/>
        </p:nvSpPr>
        <p:spPr>
          <a:xfrm flipH="1">
            <a:off x="2069765" y="3812747"/>
            <a:ext cx="3598541" cy="838199"/>
          </a:xfrm>
          <a:prstGeom prst="arc">
            <a:avLst>
              <a:gd name="adj1" fmla="val 10864363"/>
              <a:gd name="adj2" fmla="val 21488742"/>
            </a:avLst>
          </a:pr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>
            <a:off x="916878" y="3842057"/>
            <a:ext cx="2392694" cy="814568"/>
          </a:xfrm>
          <a:prstGeom prst="arc">
            <a:avLst>
              <a:gd name="adj1" fmla="val 10860378"/>
              <a:gd name="adj2" fmla="val 21488742"/>
            </a:avLst>
          </a:pr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1" y="4474735"/>
            <a:ext cx="85725" cy="211931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38" y="4474734"/>
            <a:ext cx="128588" cy="209550"/>
          </a:xfrm>
          <a:prstGeom prst="rect">
            <a:avLst/>
          </a:prstGeom>
        </p:spPr>
      </p:pic>
      <p:cxnSp>
        <p:nvCxnSpPr>
          <p:cNvPr id="121" name="Straight Arrow Connector 120"/>
          <p:cNvCxnSpPr/>
          <p:nvPr/>
        </p:nvCxnSpPr>
        <p:spPr>
          <a:xfrm>
            <a:off x="2514599" y="4581892"/>
            <a:ext cx="4236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Picture 1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39" y="4303682"/>
            <a:ext cx="386715" cy="18478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81401"/>
            <a:ext cx="360045" cy="18478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25" y="3581400"/>
            <a:ext cx="384810" cy="184785"/>
          </a:xfrm>
          <a:prstGeom prst="rect">
            <a:avLst/>
          </a:prstGeom>
        </p:spPr>
      </p:pic>
      <p:sp>
        <p:nvSpPr>
          <p:cNvPr id="132" name="Arc 131"/>
          <p:cNvSpPr/>
          <p:nvPr/>
        </p:nvSpPr>
        <p:spPr>
          <a:xfrm flipH="1">
            <a:off x="5899911" y="3842056"/>
            <a:ext cx="2317897" cy="770975"/>
          </a:xfrm>
          <a:prstGeom prst="arc">
            <a:avLst>
              <a:gd name="adj1" fmla="val 10860378"/>
              <a:gd name="adj2" fmla="val 21488742"/>
            </a:avLst>
          </a:pr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2" y="3627962"/>
            <a:ext cx="388620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81484" y="4876800"/>
            <a:ext cx="7733916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480184" y="3755500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28809" y="3757883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87" y="3953142"/>
            <a:ext cx="104775" cy="20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11" y="3955525"/>
            <a:ext cx="128588" cy="209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2084" y="1467742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11224" y="1465179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87" y="1665384"/>
            <a:ext cx="104775" cy="209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26" y="1662821"/>
            <a:ext cx="128588" cy="2095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166011" y="3653108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26359" y="3655491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14" y="3850750"/>
            <a:ext cx="104775" cy="209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61" y="3853133"/>
            <a:ext cx="128588" cy="2095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375766" y="914400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26001" y="914400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1112042"/>
            <a:ext cx="104775" cy="209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03" y="1112042"/>
            <a:ext cx="128588" cy="209550"/>
          </a:xfrm>
          <a:prstGeom prst="rect">
            <a:avLst/>
          </a:prstGeom>
        </p:spPr>
      </p:pic>
      <p:sp>
        <p:nvSpPr>
          <p:cNvPr id="18" name="Rectangle 98"/>
          <p:cNvSpPr/>
          <p:nvPr/>
        </p:nvSpPr>
        <p:spPr>
          <a:xfrm>
            <a:off x="2933514" y="1407695"/>
            <a:ext cx="3327911" cy="2400381"/>
          </a:xfrm>
          <a:custGeom>
            <a:avLst/>
            <a:gdLst>
              <a:gd name="connsiteX0" fmla="*/ 0 w 3108103"/>
              <a:gd name="connsiteY0" fmla="*/ 0 h 1705789"/>
              <a:gd name="connsiteX1" fmla="*/ 3108103 w 3108103"/>
              <a:gd name="connsiteY1" fmla="*/ 0 h 1705789"/>
              <a:gd name="connsiteX2" fmla="*/ 3108103 w 3108103"/>
              <a:gd name="connsiteY2" fmla="*/ 1705789 h 1705789"/>
              <a:gd name="connsiteX3" fmla="*/ 0 w 3108103"/>
              <a:gd name="connsiteY3" fmla="*/ 1705789 h 1705789"/>
              <a:gd name="connsiteX4" fmla="*/ 0 w 3108103"/>
              <a:gd name="connsiteY4" fmla="*/ 0 h 1705789"/>
              <a:gd name="connsiteX0" fmla="*/ 0 w 3327911"/>
              <a:gd name="connsiteY0" fmla="*/ 694592 h 2400381"/>
              <a:gd name="connsiteX1" fmla="*/ 3327911 w 3327911"/>
              <a:gd name="connsiteY1" fmla="*/ 0 h 2400381"/>
              <a:gd name="connsiteX2" fmla="*/ 3108103 w 3327911"/>
              <a:gd name="connsiteY2" fmla="*/ 2400381 h 2400381"/>
              <a:gd name="connsiteX3" fmla="*/ 0 w 3327911"/>
              <a:gd name="connsiteY3" fmla="*/ 2400381 h 2400381"/>
              <a:gd name="connsiteX4" fmla="*/ 0 w 3327911"/>
              <a:gd name="connsiteY4" fmla="*/ 694592 h 24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911" h="2400381">
                <a:moveTo>
                  <a:pt x="0" y="694592"/>
                </a:moveTo>
                <a:lnTo>
                  <a:pt x="3327911" y="0"/>
                </a:lnTo>
                <a:lnTo>
                  <a:pt x="3108103" y="2400381"/>
                </a:lnTo>
                <a:lnTo>
                  <a:pt x="0" y="2400381"/>
                </a:lnTo>
                <a:lnTo>
                  <a:pt x="0" y="6945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4933786" y="1985026"/>
            <a:ext cx="228600" cy="2286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2269" y="15844"/>
            <a:ext cx="494539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Recovering DLP Solution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76" y="5105400"/>
            <a:ext cx="7465219" cy="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318323" y="835954"/>
            <a:ext cx="1491430" cy="766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72930" y="1384350"/>
            <a:ext cx="1491430" cy="766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06916" y="3653108"/>
            <a:ext cx="1491430" cy="766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480184" y="3755500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28809" y="3757883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87" y="3953142"/>
            <a:ext cx="104775" cy="20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11" y="3955525"/>
            <a:ext cx="128588" cy="209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2084" y="1467742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11224" y="1465179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87" y="1665384"/>
            <a:ext cx="104775" cy="209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26" y="1662821"/>
            <a:ext cx="128588" cy="2095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166011" y="3653108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26359" y="3655491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14" y="3850750"/>
            <a:ext cx="104775" cy="209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61" y="3853133"/>
            <a:ext cx="128588" cy="2095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375766" y="914400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26001" y="914400"/>
            <a:ext cx="602992" cy="609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1112042"/>
            <a:ext cx="104775" cy="209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03" y="1112042"/>
            <a:ext cx="128588" cy="209550"/>
          </a:xfrm>
          <a:prstGeom prst="rect">
            <a:avLst/>
          </a:prstGeom>
        </p:spPr>
      </p:pic>
      <p:sp>
        <p:nvSpPr>
          <p:cNvPr id="18" name="Rectangle 98"/>
          <p:cNvSpPr/>
          <p:nvPr/>
        </p:nvSpPr>
        <p:spPr>
          <a:xfrm>
            <a:off x="2933514" y="1407695"/>
            <a:ext cx="3327911" cy="2400381"/>
          </a:xfrm>
          <a:custGeom>
            <a:avLst/>
            <a:gdLst>
              <a:gd name="connsiteX0" fmla="*/ 0 w 3108103"/>
              <a:gd name="connsiteY0" fmla="*/ 0 h 1705789"/>
              <a:gd name="connsiteX1" fmla="*/ 3108103 w 3108103"/>
              <a:gd name="connsiteY1" fmla="*/ 0 h 1705789"/>
              <a:gd name="connsiteX2" fmla="*/ 3108103 w 3108103"/>
              <a:gd name="connsiteY2" fmla="*/ 1705789 h 1705789"/>
              <a:gd name="connsiteX3" fmla="*/ 0 w 3108103"/>
              <a:gd name="connsiteY3" fmla="*/ 1705789 h 1705789"/>
              <a:gd name="connsiteX4" fmla="*/ 0 w 3108103"/>
              <a:gd name="connsiteY4" fmla="*/ 0 h 1705789"/>
              <a:gd name="connsiteX0" fmla="*/ 0 w 3327911"/>
              <a:gd name="connsiteY0" fmla="*/ 694592 h 2400381"/>
              <a:gd name="connsiteX1" fmla="*/ 3327911 w 3327911"/>
              <a:gd name="connsiteY1" fmla="*/ 0 h 2400381"/>
              <a:gd name="connsiteX2" fmla="*/ 3108103 w 3327911"/>
              <a:gd name="connsiteY2" fmla="*/ 2400381 h 2400381"/>
              <a:gd name="connsiteX3" fmla="*/ 0 w 3327911"/>
              <a:gd name="connsiteY3" fmla="*/ 2400381 h 2400381"/>
              <a:gd name="connsiteX4" fmla="*/ 0 w 3327911"/>
              <a:gd name="connsiteY4" fmla="*/ 694592 h 24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911" h="2400381">
                <a:moveTo>
                  <a:pt x="0" y="694592"/>
                </a:moveTo>
                <a:lnTo>
                  <a:pt x="3327911" y="0"/>
                </a:lnTo>
                <a:lnTo>
                  <a:pt x="3108103" y="2400381"/>
                </a:lnTo>
                <a:lnTo>
                  <a:pt x="0" y="2400381"/>
                </a:lnTo>
                <a:lnTo>
                  <a:pt x="0" y="6945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4933786" y="1985026"/>
            <a:ext cx="228600" cy="2286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2269" y="15844"/>
            <a:ext cx="494539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Recovering DLP Solution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933514" y="1522166"/>
            <a:ext cx="2781486" cy="22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18" idx="1"/>
          </p:cNvCxnSpPr>
          <p:nvPr/>
        </p:nvCxnSpPr>
        <p:spPr>
          <a:xfrm flipV="1">
            <a:off x="2933514" y="1407695"/>
            <a:ext cx="3327911" cy="694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81484" y="4876800"/>
            <a:ext cx="7733916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76" y="5105400"/>
            <a:ext cx="7465219" cy="6215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34" y="2479297"/>
            <a:ext cx="2728913" cy="7000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47" y="919796"/>
            <a:ext cx="2728913" cy="7000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74" y="4093637"/>
            <a:ext cx="1345406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7292 -0.0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2 -0.0838 L 0.13125 -0.1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251" y="15844"/>
            <a:ext cx="56394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Computational Experiments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1" y="914400"/>
            <a:ext cx="7867650" cy="2881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62150"/>
            <a:ext cx="443197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40000"/>
            <a:ext cx="3986213" cy="571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076" y="51013"/>
            <a:ext cx="22780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 you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507" y="51012"/>
            <a:ext cx="42289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Purchasing Dynamics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5626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5382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33756" y="3134092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52130" y="3134092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70504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88878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7252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3" y="3331735"/>
            <a:ext cx="133350" cy="2143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06" y="3365072"/>
            <a:ext cx="173831" cy="1428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1" y="3331735"/>
            <a:ext cx="85725" cy="211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59" y="3331734"/>
            <a:ext cx="104775" cy="209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32" y="3331734"/>
            <a:ext cx="128588" cy="209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78" y="4419600"/>
            <a:ext cx="2788444" cy="3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507" y="51012"/>
            <a:ext cx="42289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Purchasing Dynamics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5626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5382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33756" y="3134092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52130" y="3134092"/>
            <a:ext cx="602992" cy="609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70504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88878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7252" y="3134092"/>
            <a:ext cx="602992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3" y="3331735"/>
            <a:ext cx="133350" cy="2143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06" y="3365072"/>
            <a:ext cx="173831" cy="1428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1" y="3331735"/>
            <a:ext cx="85725" cy="211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59" y="3331734"/>
            <a:ext cx="104775" cy="209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32" y="3331734"/>
            <a:ext cx="128588" cy="209550"/>
          </a:xfrm>
          <a:prstGeom prst="rect">
            <a:avLst/>
          </a:prstGeom>
        </p:spPr>
      </p:pic>
      <p:pic>
        <p:nvPicPr>
          <p:cNvPr id="1028" name="Picture 4" descr="http://www.hnsindia.com/uploads/images/CustomerAccount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11" y="1676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78" y="4419600"/>
            <a:ext cx="2788444" cy="319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5231606"/>
            <a:ext cx="5343525" cy="3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07031 -0.07083 C 0.08525 -0.08658 0.10729 -0.09445 0.13038 -0.09445 C 0.1566 -0.09445 0.17778 -0.08658 0.19254 -0.07083 L 0.2632 1.1111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8 -0.00556 L -0.12135 -0.08843 C -0.09201 -0.10695 -0.04774 -0.11667 -0.00173 -0.11667 C 0.0507 -0.11667 0.09271 -0.10695 0.12205 -0.08843 L 0.2632 -0.00556 " pathEditMode="relative" rAng="0" ptsTypes="FffFF">
                                      <p:cBhvr>
                                        <p:cTn id="10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530" y="51012"/>
            <a:ext cx="44348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Purchase Probabilities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095500"/>
            <a:ext cx="3862388" cy="285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4476751"/>
            <a:ext cx="4514850" cy="326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36" y="1219199"/>
            <a:ext cx="2050256" cy="3071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93" y="3140075"/>
            <a:ext cx="1083469" cy="33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45" y="5536407"/>
            <a:ext cx="1081088" cy="3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530" y="51012"/>
            <a:ext cx="44348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Purchase Probabilities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4476751"/>
            <a:ext cx="4514850" cy="326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36" y="1219199"/>
            <a:ext cx="2050256" cy="307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45" y="5536406"/>
            <a:ext cx="3540919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46032" y="2819400"/>
            <a:ext cx="4038600" cy="1180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66547" y="5257800"/>
            <a:ext cx="4038600" cy="1180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530" y="51012"/>
            <a:ext cx="44348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Purchase Probabilities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4476751"/>
            <a:ext cx="4514850" cy="326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36" y="1219199"/>
            <a:ext cx="2050256" cy="3071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46" y="5536407"/>
            <a:ext cx="3540919" cy="700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95" y="3140076"/>
            <a:ext cx="3540919" cy="700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095500"/>
            <a:ext cx="3862388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537" y="51013"/>
            <a:ext cx="78808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Motivating the MC Based Choice Model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2094"/>
            <a:ext cx="8763000" cy="28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ambda_i$&#10;&#10;\end{document}"/>
  <p:tag name="IGUANATEXSIZE" val="2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&#10;\noindent\textbf{Corollary}: For any EP $(\phi,\pi)$, the assortment $S=\{j : \phi_j &gt;0 \}$\\ &#10;satisfies $\phi(S)=\phi$ and $\pi(S)=\pi$ &#10;&#10;&#10;\end{document}"/>
  <p:tag name="IGUANATEXSIZE" val="2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&#10;\noindent\textbf{Corollary}: For any EP $(\phi,\pi)$, the assortment $S=\{j : \phi_j &gt;0 \}$\\ &#10;satisfies $\phi(S)=\phi$ and $\pi(S)=\pi$ &#10;&#10;&#10;\end{document}"/>
  <p:tag name="IGUANATEXSIZE" val="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1(\{1,2\})=0$     &#10;\end{document}"/>
  <p:tag name="IGUANATEXSIZE" val="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2(\{1,2\})=0$     &#10;\end{document}"/>
  <p:tag name="IGUANATEXSIZE" val="2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_1(\{1,2\})=\lambda_1$     &#10;\end{document}"/>
  <p:tag name="IGUANATEXSIZE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_2(\{1,2\})=\lambda_2$     &#10;\end{document}"/>
  <p:tag name="IGUANATEXSIZE" val="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\begin{align*}&#10;\mathcal L\;\;&amp;: \\&#10;\mathcal N\;\;&amp;: \\&#10;r_j \;\;&amp;: \\&#10;a_{ij}\;\;&amp;: \\&#10;&amp;: \\&#10;c_i\;\;&amp;: &#10;\end{align*}&#10;&#10;&#10;&#10;\end{document}"/>
  <p:tag name="IGUANATEXSIZE" val="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0&#10;&#10;&#10;&#10;\end{document}"/>
  <p:tag name="IGUANATEXSIZE" val="2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1&#10;&#10;&#10;&#10;\end{document}"/>
  <p:tag name="IGUANATEXSIZE" val="2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$T$&#10;&#10;&#10;&#10;\end{document}"/>
  <p:tag name="IGUANATEXSIZE" val="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Set of flight legs in the airline network&#10;&#10;&#10;&#10;\end{document}"/>
  <p:tag name="IGUANATEXSIZE" val="2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Set of itineraries &#10;&#10;&#10;&#10;\end{document}"/>
  <p:tag name="IGUANATEXSIZE" val="2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Revenue from itinerary $j$&#10;&#10;&#10;&#10;\end{document}"/>
  <p:tag name="IGUANATEXSIZE" val="2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1 if itinerary $j$ includes flight leg $i$&#10;&#10;&#10;&#10;\end{document}"/>
  <p:tag name="IGUANATEXSIZE" val="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0 otherwise&#10;&#10;&#10;\end{document}"/>
  <p:tag name="IGUANATEXSIZE" val="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p_{1,2}$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Total available capacity on flight leg $i$&#10;&#10;&#10;\end{document}"/>
  <p:tag name="IGUANATEXSIZE" val="2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Z^*_{DLP}=\max\;\; T \displaystyle  \sum_{S \subseteq \mathcal N}h(S) \displaystyle\sum_{j \in S} r_j\phi_j(S)$     &#10;\end{document}"/>
  <p:tag name="IGUANATEXSIZE" val="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displaystyle T\sum_{S \subseteq \mathcal N}h(S)\displaystyle \sum_{j \in S} a_{ij}\phi_j(S) \leq c_i$     &#10;\end{document}"/>
  <p:tag name="IGUANATEXSIZE" val="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displaystyle \sum_{S \subseteq \mathcal N}h(S)=1$     &#10;\end{document}"/>
  <p:tag name="IGUANATEXSIZE" val="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h(S)$: fraction of time to offer assortment $S \subseteq \mathcal N$&#10;\end{document}"/>
  <p:tag name="IGUANATEXSIZE" val="2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Z^*_{RDLP}=\max \displaystyle\sum_{j \in N} Tr_j\phi_j$     &#10;\end{document}"/>
  <p:tag name="IGUANATEXSIZE" val="2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displaystyle \sum_{j \in \mathcal N}Ta_{ij}\phi_j \leq c_i$     &#10;\end{document}"/>
  <p:tag name="IGUANATEXSIZE" val="2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p_{1,i}$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_j$: fraction of time product $j$ is purchased&#10;\end{document}"/>
  <p:tag name="IGUANATEXSIZE" val="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j$: fraction of time product $j$ is passed over&#10;\end{document}"/>
  <p:tag name="IGUANATEXSIZE" val="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bf{Theorem:} $Z^*_{DLP}=Z^*_{RDLP}$&#10;\end{document}"/>
  <p:tag name="IGUANATEXSIZE" val="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extbf{Goal}:(\phi^*,\pi^*) \rightarrow h^*(S)$&#10;&#10;\end{document}"/>
  <p:tag name="IGUANATEXSIZE" val="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\phi^*,\pi^*)= (\phi^*_1, \dots, \phi^*_n, \pi^*_1, \dots, \pi^*_n)$&#10;\end{document}"/>
  <p:tag name="IGUANATEXSIZE" val="2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^*_j$: optimal fraction of time product $j$ should be purchased&#10;\end{document}"/>
  <p:tag name="IGUANATEXSIZE" val="2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^*_j$: optimal fraction of time product $j$ should be passed over&#10;\end{document}"/>
  <p:tag name="IGUANATEXSIZE" val="2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Z^*_{RDLP}=\max \displaystyle\sum_{j \in N} Tr_j\phi_j$     &#10;\end{document}"/>
  <p:tag name="IGUANATEXSIZE" val="2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displaystyle \sum_{j \in \mathcal N}Ta_{ij}\phi_j \leq c_i$     &#10;\end{document}"/>
  <p:tag name="IGUANATEXSIZE" val="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p_{i,n}$&#10;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extbf{Goal}:(\phi^*,\pi^*) \rightarrow h^*(S)$&#10;&#10;\end{document}"/>
  <p:tag name="IGUANATEXSIZE" val="2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^*_j=\displaystyle \sum_{S \subseteq N} h(S)\phi_j(S)$&#10;\end{document}"/>
  <p:tag name="IGUANATEXSIZE" val="2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^*_j=\displaystyle \sum_{S \subseteq N} h(S)\pi_j(S)$&#10;\end{document}"/>
  <p:tag name="IGUANATEXSIZE" val="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extbf{Goal}:(\phi^*,\pi^*) \rightarrow h^*(S)$&#10;&#10;\end{document}"/>
  <p:tag name="IGUANATEXSIZE" val="2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\phi^*,\pi^*)=\displaystyle \sum_{S \subseteq N} h(S)(\phi(S),\pi(S))$&#10;\end{document}"/>
  <p:tag name="IGUANATEXSIZE" val="2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displaystyle \sum_{j \in \mathcal N}Ta_{ij}\phi_j \leq c_i$     &#10;\end{document}"/>
  <p:tag name="IGUANATEXSIZE" val="2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RDLP&#10;&#10;&#10;\end{document}"/>
  <p:tag name="IGUANATEXSIZE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p_{2,0}$&#10;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Static Problem&#10;&#10;&#10;\end{document}"/>
  <p:tag name="IGUANATEXSIZE" val="2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$\subseteq$&#10;&#10;&#10;\end{document}"/>
  <p:tag name="IGUANATEXSIZE" val="2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extbf{Goal}:(\phi^*,\pi^*) \rightarrow h^*(S)$&#10;&#10;\end{document}"/>
  <p:tag name="IGUANATEXSIZE" val="2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\phi^*,\pi^*)=\displaystyle \sum_{S \subseteq N} h(S)(\phi(S),\pi(S))$&#10;\end{document}"/>
  <p:tag name="IGUANATEXSIZE" val="2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0&#10;&#10;\end{document}"/>
  <p:tag name="IGUANATEXSIZE" val="2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\phi^*,\pi^*)$&#10;\end{document}"/>
  <p:tag name="IGUANATEXSIZE" val="2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extbf{Goal}:(\phi^*,\pi^*) \rightarrow h^*(S)$&#10;&#10;\end{document}"/>
  <p:tag name="IGUANATEXSIZE" val="2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\phi^*,\pi^*)=\displaystyle \sum_{S \subseteq N} h(S)(\phi(S),\pi(S))$&#10;\end{document}"/>
  <p:tag name="IGUANATEXSIZE" val="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$&#10;&#10;\end{document}"/>
  <p:tag name="IGUANATEXSIZE" val="2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\phi^*,\pi^*)$&#10;\end{document}"/>
  <p:tag name="IGUANATEXSIZE" val="2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extbf{Goal}:(\phi^*,\pi^*) \rightarrow h^*(S)$&#10;&#10;\end{document}"/>
  <p:tag name="IGUANATEXSIZE" val="2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\phi^*,\pi^*)=\displaystyle \sum_{S \subseteq N} h(S)(\phi(S),\pi(S))$&#10;\end{document}"/>
  <p:tag name="IGUANATEXSIZE" val="2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\textbf{Theorem}:  We can recover $(\phi^*,\pi^*)$  using a nested set\\&#10; of assortments&#10;&#10;\end{document}"/>
  <p:tag name="IGUANATEXSIZE" val="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\textbf{Theorem}:  We can recover $(\phi^*,\pi^*)$  using a nested set\\&#10; of assortments&#10;&#10;\end{document}"/>
  <p:tag name="IGUANATEXSIZE" val="2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2 = \lambda_2 +\displaystyle \sum_{i \in \mathcal N}p_{i,2}\pi_i$&#10;&#10;\end{document}"/>
  <p:tag name="IGUANATEXSIZE" val="2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i_1 = \lambda_1 +\displaystyle \sum_{i \in \mathcal N}p_{i,1}\pi_i$&#10;\end{document}"/>
  <p:tag name="IGUANATEXSIZE" val="2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i_1, \pi_2 = 0 $&#10;&#10;\end{document}"/>
  <p:tag name="IGUANATEXSIZE" val="2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rojection Algorithm vs. Constraint Generation on DLP&#10;&#10;\end{document}"/>
  <p:tag name="IGUANATEXSIZE" val="2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QUESTIONS?&#10;&#10;\end{document}"/>
  <p:tag name="IGUANATEXSIZE" val="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bf{Input}: $S=\{0,1,2\}$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0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$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bf{Input}: $S=\{0,1,2\}$&#10;&#10;\end{document}"/>
  <p:tag name="IGUANATEXSIZE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bf{Output}: Purchase Probability - $\phi_j(S)$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Assortment Optimization}: Find the revenue maximizing set\\&#10;of products to offer to customers&#10;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urchase Probability: $j \in S$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ass-over Probability: $j \in \mathcal N \setminus S$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bf{Input}: $S \subseteq \mathcal N$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_j(S)=$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j(S)=$     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ass-over Probability: $j \in \mathcal N \setminus S$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bf{Input}: $S \subseteq \mathcal N$&#10;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j(S)=\lambda_j + \displaystyle \sum _{i \in \mathcal N } p_{ij} \pi_i(S)$&#10;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ass-over Probability: $j \in \mathcal N \setminus S$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bf{Input}: $S \subseteq \mathcal N$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\textbf{Customer Choice Model}: Presumed mechanism governing\\ &#10;customer purchasing decisions&#10;\begin{itemize}&#10;\item \textbf{Input}: Assortment of products offered&#10;\item \textbf{Output}: Purchase probability of each offered item&#10;\end{itemize}&#10;&#10;&#10;\end{document}"/>
  <p:tag name="IGUANATEXSIZE" val="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j(S)=\lambda_j + \displaystyle \sum _{i \in \mathcal N } p_{ij} \pi_i(S)$&#10;&#10;\end{document}"/>
  <p:tag name="IGUANATEXSIZE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_j(S)=\lambda_j + \displaystyle \sum _{i \in \mathcal N } p_{ij} \pi_i(S)$&#10;&#10;\end{document}"/>
  <p:tag name="IGUANATEXSIZE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urchase Probability: $j \in S$&#10;&#10;\end{document}"/>
  <p:tag name="IGUANATEXSIZE" val="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Subsumes the Multinomial Logit (MNL) choice model&#10;\begin{itemize}&#10;\item Normalized preference weights are transition probabilities&#10;\end{itemize}&#10;Approximates other well known choice models well&#10;\begin{itemize}&#10;\item Mixed-MNL&#10;\item Non-parametric choice model&#10;\end{itemize}&#10;&#10;&#10;&#10;\end{document}"/>
  <p:tag name="IGUANATEXSIZE" val="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isplaystyle \max_{S \subseteq N} \displaystyle \sum_{j \in S} r_j \phi_j(S)$&#10;\end{document}"/>
  <p:tag name="IGUANATEXSIZE" val="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_j=\max\{r_j, \displaystyle \sum_{i \in \mathcal N}p_{j,i} V_i \}$&#10;\end{document}"/>
  <p:tag name="IGUANATEXSIZE" val="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isplaystyle \max_{S \subseteq N} \displaystyle \sum_{j \in S} r_j \phi_j(S)$&#10;\end{document}"/>
  <p:tag name="IGUANATEXSIZE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_j$&#10;\end{document}"/>
  <p:tag name="IGUANATEXSIZE" val="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\end{document}"/>
  <p:tag name="IGUANATEXSIZE" val="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k$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itemize}&#10;\item $n+1$ products (states): $\mathcal N = \{0\}\cup\{1,...,n\}$&#10;\item Initial arrival probabilities: $\lambda_i\;\forall\;i \in \mathcal N$&#10;\item Transition matrix $P$: $p_{ij} \;\forall\;i,j \in \mathcal N$&#10;\end{itemize}&#10;&#10;\end{document}"/>
  <p:tag name="IGUANATEXSIZE" val="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l$&#10;\end{document}"/>
  <p:tag name="IGUANATEXSIZE" val="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{j,i}V_i$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{j,k}V_k$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{j,k}r_l$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_j=\max\{r_j, \displaystyle \sum_{i \in \mathcal N}p_{j,i} V_i \}$&#10;\end{document}"/>
  <p:tag name="IGUANATEXSIZE" val="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isplaystyle \max_{S \subseteq N} \displaystyle \sum_{j \in S} r_j \phi_j(S)$&#10;\end{document}"/>
  <p:tag name="IGUANATEXSIZE" val="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in\; \displaystyle \sum_{j \in \mathcal N}\lambda_j V_j$&#10;\end{document}"/>
  <p:tag name="IGUANATEXSIZE" val="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_j \geq r_j$&#10;\end{document}"/>
  <p:tag name="IGUANATEXSIZE" val="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_j \geq \displaystyle \sum_{i \in \mathcal N} p_{j,i} V_i$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0&#10;&#10;\end{document}"/>
  <p:tag name="IGUANATEXSIZE" val="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isplaystyle \max_{S \subseteq N} \displaystyle \sum_{j \in S} r_j \phi_j(S)$&#10;\end{document}"/>
  <p:tag name="IGUANATEXSIZE" val="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in\; \displaystyle \sum_{j \in \mathcal N}\lambda_j V_j$&#10;\end{document}"/>
  <p:tag name="IGUANATEXSIZE" val="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_j \geq r_j$&#10;\end{document}"/>
  <p:tag name="IGUANATEXSIZE" val="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_j \geq \displaystyle \sum_{i \in \mathcal N} p_{j,i} V_i$&#10;\end{document}"/>
  <p:tag name="IGUANATEXSIZE" val="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x\; \displaystyle \sum_{j \in \mathcal N}r_j\phi_j$&#10;\end{document}"/>
  <p:tag name="IGUANATEXSIZE" val="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isplaystyle \max_{S \subseteq N} \displaystyle \sum_{j \in S} r_j \phi_j(S)$&#10;\end{document}"/>
  <p:tag name="IGUANATEXSIZE" val="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_j, \pi_j \geq 0$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x\; \displaystyle \sum_{j \in \mathcal N}r_j\phi_j$&#10;\end{document}"/>
  <p:tag name="IGUANATEXSIZE" val="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s.t.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&#10;\textbf{Proposition}: At any extreme point, either $\phi_j=0$ or $\pi_j=0$.&#10;&#10;&#10;&#10;\end{document}"/>
  <p:tag name="IGUANATEXSIZE" val="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_j=\lambda_j + \displaystyle \sum _{i \in \mathcal N} p_{ij} \pi_i$&#10;&#10;\end{document}"/>
  <p:tag name="IGUANATEXSIZE" val="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&#10;or&#10;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j=\lambda_j + \displaystyle \sum _{i \in \mathcal N} p_{ij} \pi_i$&#10;&#10;\end{document}"/>
  <p:tag name="IGUANATEXSIZE" val="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_j, \pi_j \geq 0$&#10;\end{document}"/>
  <p:tag name="IGUANATEXSIZE" val="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 $2n$ variables $\implies$ any EP has $ \geq 2n$ tight constraints&#10;&#10;\end{document}"/>
  <p:tag name="IGUANATEXSIZE" val="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$&#10;&#10;\end{document}"/>
  <p:tag name="IGUANATEXSIZE" val="2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(n tight constraints)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implies$ need to set $n$ variables to 0&#10;&#10;\end{document}"/>
  <p:tag name="IGUANATEXSIZE" val="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&#10;\textbf{Proposition}: At any extreme point, either $\phi_j=0$ or $\pi_j=0$.&#10;&#10;&#10;&#10;\end{document}"/>
  <p:tag name="IGUANATEXSIZE" val="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hi_j=\lambda_j + \displaystyle \sum _{i \in \mathcal N} p_{ij} \pi_i$&#10;&#10;\end{document}"/>
  <p:tag name="IGUANATEXSIZE" val="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&#10;or&#10;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pi_j=\lambda_j + \displaystyle \sum _{i \in \mathcal N} p_{ij} \pi_i$&#10;&#10;\end{document}"/>
  <p:tag name="IGUANATEXSIZE" val="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 &gt; 0 $&#10;&#10;\end{document}"/>
  <p:tag name="IGUANATEXSIZE" val="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&#10;&#10;\pagestyle{empty}&#10;\begin{document}&#10;&#10;&#10;\noindent\textbf{Corollary}: For any EP $(\phi,\pi)$, the assortment $S=\{j : \phi_j &gt;0 \}$\\ &#10;satisfies $\phi(S)=\phi$ and $\pi(S)=\pi$ &#10;&#10;&#10;\end{document}"/>
  <p:tag name="IGUANATEXSIZE" val="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lambda_1$&#10;&#10;\end{document}"/>
  <p:tag name="IGUANATEXSIZE" val="2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j + \pi_j= \lambda_j +\displaystyle \sum_{i \in \mathcal N}p_{i,j}\pi_i$&#10;\end{document}"/>
  <p:tag name="IGUANATEXSIZE" val="2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1&#10;&#10;\end{document}"/>
  <p:tag name="IGUANATEXSIZE" val="2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2&#10;&#10;\end{document}"/>
  <p:tag name="IGUANATEXSIZE" val="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42151</TotalTime>
  <Words>125</Words>
  <Application>Microsoft Office PowerPoint</Application>
  <PresentationFormat>On-screen Show (4:3)</PresentationFormat>
  <Paragraphs>44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Revenue Management under a Markov Chain Based Choice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Jake Feldman</cp:lastModifiedBy>
  <cp:revision>449</cp:revision>
  <dcterms:created xsi:type="dcterms:W3CDTF">2014-06-20T05:00:57Z</dcterms:created>
  <dcterms:modified xsi:type="dcterms:W3CDTF">2014-11-06T22:31:06Z</dcterms:modified>
</cp:coreProperties>
</file>