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328" r:id="rId3"/>
    <p:sldId id="381" r:id="rId4"/>
    <p:sldId id="329" r:id="rId5"/>
    <p:sldId id="331" r:id="rId6"/>
    <p:sldId id="367" r:id="rId7"/>
    <p:sldId id="368" r:id="rId8"/>
    <p:sldId id="369" r:id="rId9"/>
    <p:sldId id="370" r:id="rId10"/>
    <p:sldId id="371" r:id="rId11"/>
    <p:sldId id="372" r:id="rId12"/>
    <p:sldId id="269" r:id="rId13"/>
    <p:sldId id="267" r:id="rId14"/>
    <p:sldId id="273" r:id="rId15"/>
    <p:sldId id="343" r:id="rId16"/>
    <p:sldId id="345" r:id="rId17"/>
    <p:sldId id="344" r:id="rId18"/>
    <p:sldId id="346" r:id="rId19"/>
    <p:sldId id="382" r:id="rId20"/>
    <p:sldId id="373" r:id="rId21"/>
    <p:sldId id="348" r:id="rId22"/>
    <p:sldId id="358" r:id="rId23"/>
    <p:sldId id="359" r:id="rId24"/>
    <p:sldId id="374" r:id="rId25"/>
    <p:sldId id="352" r:id="rId26"/>
    <p:sldId id="362" r:id="rId27"/>
    <p:sldId id="355" r:id="rId28"/>
    <p:sldId id="375" r:id="rId29"/>
    <p:sldId id="356" r:id="rId30"/>
    <p:sldId id="376" r:id="rId31"/>
    <p:sldId id="314" r:id="rId32"/>
    <p:sldId id="364" r:id="rId33"/>
    <p:sldId id="365" r:id="rId34"/>
    <p:sldId id="377" r:id="rId35"/>
    <p:sldId id="306" r:id="rId36"/>
    <p:sldId id="307" r:id="rId37"/>
    <p:sldId id="308" r:id="rId38"/>
    <p:sldId id="378" r:id="rId39"/>
    <p:sldId id="379" r:id="rId40"/>
    <p:sldId id="380" r:id="rId41"/>
    <p:sldId id="309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7" autoAdjust="0"/>
    <p:restoredTop sz="91429" autoAdjust="0"/>
  </p:normalViewPr>
  <p:slideViewPr>
    <p:cSldViewPr>
      <p:cViewPr varScale="1">
        <p:scale>
          <a:sx n="67" d="100"/>
          <a:sy n="67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3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1.xml"/><Relationship Id="rId7" Type="http://schemas.openxmlformats.org/officeDocument/2006/relationships/image" Target="../media/image3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5" Type="http://schemas.openxmlformats.org/officeDocument/2006/relationships/tags" Target="../tags/tag33.xml"/><Relationship Id="rId10" Type="http://schemas.openxmlformats.org/officeDocument/2006/relationships/image" Target="../media/image38.png"/><Relationship Id="rId4" Type="http://schemas.openxmlformats.org/officeDocument/2006/relationships/tags" Target="../tags/tag32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8.xml"/><Relationship Id="rId7" Type="http://schemas.openxmlformats.org/officeDocument/2006/relationships/image" Target="../media/image4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tags" Target="../tags/tag40.xml"/><Relationship Id="rId10" Type="http://schemas.openxmlformats.org/officeDocument/2006/relationships/image" Target="../media/image44.png"/><Relationship Id="rId4" Type="http://schemas.openxmlformats.org/officeDocument/2006/relationships/tags" Target="../tags/tag39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5.xml"/><Relationship Id="rId7" Type="http://schemas.openxmlformats.org/officeDocument/2006/relationships/image" Target="../media/image4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51.xml"/><Relationship Id="rId7" Type="http://schemas.openxmlformats.org/officeDocument/2006/relationships/image" Target="../media/image5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2.xml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55.xml"/><Relationship Id="rId7" Type="http://schemas.openxmlformats.org/officeDocument/2006/relationships/image" Target="../media/image5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6.xml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9.png"/><Relationship Id="rId5" Type="http://schemas.openxmlformats.org/officeDocument/2006/relationships/tags" Target="../tags/tag61.xml"/><Relationship Id="rId10" Type="http://schemas.openxmlformats.org/officeDocument/2006/relationships/image" Target="../media/image58.png"/><Relationship Id="rId4" Type="http://schemas.openxmlformats.org/officeDocument/2006/relationships/tags" Target="../tags/tag60.xml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58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57.png"/><Relationship Id="rId17" Type="http://schemas.openxmlformats.org/officeDocument/2006/relationships/image" Target="../media/image56.png"/><Relationship Id="rId2" Type="http://schemas.openxmlformats.org/officeDocument/2006/relationships/tags" Target="../tags/tag64.xml"/><Relationship Id="rId16" Type="http://schemas.openxmlformats.org/officeDocument/2006/relationships/image" Target="../media/image61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63.png"/><Relationship Id="rId5" Type="http://schemas.openxmlformats.org/officeDocument/2006/relationships/tags" Target="../tags/tag67.xml"/><Relationship Id="rId15" Type="http://schemas.openxmlformats.org/officeDocument/2006/relationships/image" Target="../media/image60.png"/><Relationship Id="rId10" Type="http://schemas.openxmlformats.org/officeDocument/2006/relationships/image" Target="../media/image62.png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6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4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76.xml"/><Relationship Id="rId7" Type="http://schemas.openxmlformats.org/officeDocument/2006/relationships/image" Target="../media/image4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.xml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80.xml"/><Relationship Id="rId7" Type="http://schemas.openxmlformats.org/officeDocument/2006/relationships/image" Target="../media/image6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6.png"/><Relationship Id="rId5" Type="http://schemas.openxmlformats.org/officeDocument/2006/relationships/tags" Target="../tags/tag82.xml"/><Relationship Id="rId10" Type="http://schemas.openxmlformats.org/officeDocument/2006/relationships/image" Target="../media/image65.png"/><Relationship Id="rId4" Type="http://schemas.openxmlformats.org/officeDocument/2006/relationships/tags" Target="../tags/tag81.xml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57.png"/><Relationship Id="rId18" Type="http://schemas.openxmlformats.org/officeDocument/2006/relationships/image" Target="../media/image68.png"/><Relationship Id="rId3" Type="http://schemas.openxmlformats.org/officeDocument/2006/relationships/tags" Target="../tags/tag85.xml"/><Relationship Id="rId21" Type="http://schemas.openxmlformats.org/officeDocument/2006/relationships/image" Target="../media/image65.png"/><Relationship Id="rId7" Type="http://schemas.openxmlformats.org/officeDocument/2006/relationships/tags" Target="../tags/tag8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1.png"/><Relationship Id="rId2" Type="http://schemas.openxmlformats.org/officeDocument/2006/relationships/tags" Target="../tags/tag84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tags" Target="../tags/tag92.xml"/><Relationship Id="rId19" Type="http://schemas.openxmlformats.org/officeDocument/2006/relationships/image" Target="../media/image41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2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71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41.png"/><Relationship Id="rId5" Type="http://schemas.openxmlformats.org/officeDocument/2006/relationships/tags" Target="../tags/tag98.xml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4" Type="http://schemas.openxmlformats.org/officeDocument/2006/relationships/tags" Target="../tags/tag97.xml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75.png"/><Relationship Id="rId17" Type="http://schemas.openxmlformats.org/officeDocument/2006/relationships/image" Target="../media/image73.png"/><Relationship Id="rId2" Type="http://schemas.openxmlformats.org/officeDocument/2006/relationships/tags" Target="../tags/tag102.xml"/><Relationship Id="rId16" Type="http://schemas.openxmlformats.org/officeDocument/2006/relationships/image" Target="../media/image72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71.png"/><Relationship Id="rId5" Type="http://schemas.openxmlformats.org/officeDocument/2006/relationships/tags" Target="../tags/tag105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72.png"/><Relationship Id="rId18" Type="http://schemas.openxmlformats.org/officeDocument/2006/relationships/image" Target="../media/image70.png"/><Relationship Id="rId3" Type="http://schemas.openxmlformats.org/officeDocument/2006/relationships/tags" Target="../tags/tag112.xml"/><Relationship Id="rId21" Type="http://schemas.openxmlformats.org/officeDocument/2006/relationships/image" Target="../media/image74.png"/><Relationship Id="rId7" Type="http://schemas.openxmlformats.org/officeDocument/2006/relationships/tags" Target="../tags/tag11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9.png"/><Relationship Id="rId2" Type="http://schemas.openxmlformats.org/officeDocument/2006/relationships/tags" Target="../tags/tag111.xml"/><Relationship Id="rId16" Type="http://schemas.openxmlformats.org/officeDocument/2006/relationships/image" Target="../media/image75.png"/><Relationship Id="rId20" Type="http://schemas.openxmlformats.org/officeDocument/2006/relationships/image" Target="../media/image73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71.png"/><Relationship Id="rId10" Type="http://schemas.openxmlformats.org/officeDocument/2006/relationships/tags" Target="../tags/tag119.xml"/><Relationship Id="rId19" Type="http://schemas.openxmlformats.org/officeDocument/2006/relationships/image" Target="../media/image41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image" Target="../media/image77.png"/><Relationship Id="rId3" Type="http://schemas.openxmlformats.org/officeDocument/2006/relationships/tags" Target="../tags/tag123.xml"/><Relationship Id="rId21" Type="http://schemas.openxmlformats.org/officeDocument/2006/relationships/image" Target="../media/image69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73.png"/><Relationship Id="rId2" Type="http://schemas.openxmlformats.org/officeDocument/2006/relationships/tags" Target="../tags/tag122.xml"/><Relationship Id="rId16" Type="http://schemas.openxmlformats.org/officeDocument/2006/relationships/image" Target="../media/image76.png"/><Relationship Id="rId20" Type="http://schemas.openxmlformats.org/officeDocument/2006/relationships/image" Target="../media/image75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74.png"/><Relationship Id="rId5" Type="http://schemas.openxmlformats.org/officeDocument/2006/relationships/tags" Target="../tags/tag125.xml"/><Relationship Id="rId15" Type="http://schemas.openxmlformats.org/officeDocument/2006/relationships/image" Target="../media/image72.png"/><Relationship Id="rId23" Type="http://schemas.openxmlformats.org/officeDocument/2006/relationships/image" Target="../media/image41.png"/><Relationship Id="rId10" Type="http://schemas.openxmlformats.org/officeDocument/2006/relationships/tags" Target="../tags/tag130.xml"/><Relationship Id="rId19" Type="http://schemas.openxmlformats.org/officeDocument/2006/relationships/image" Target="../media/image71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3.pn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82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81.png"/><Relationship Id="rId5" Type="http://schemas.openxmlformats.org/officeDocument/2006/relationships/tags" Target="../tags/tag140.xml"/><Relationship Id="rId15" Type="http://schemas.openxmlformats.org/officeDocument/2006/relationships/image" Target="../media/image79.png"/><Relationship Id="rId10" Type="http://schemas.openxmlformats.org/officeDocument/2006/relationships/image" Target="../media/image80.png"/><Relationship Id="rId4" Type="http://schemas.openxmlformats.org/officeDocument/2006/relationships/tags" Target="../tags/tag139.xml"/><Relationship Id="rId9" Type="http://schemas.openxmlformats.org/officeDocument/2006/relationships/image" Target="../media/image78.png"/><Relationship Id="rId1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3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4.xml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5.xml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w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w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w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953000" y="3810000"/>
            <a:ext cx="3733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Huseyin Topaloglu </a:t>
            </a:r>
            <a:endParaRPr lang="en-US" dirty="0"/>
          </a:p>
          <a:p>
            <a:r>
              <a:rPr lang="en-US" dirty="0"/>
              <a:t>Cornell University</a:t>
            </a:r>
          </a:p>
          <a:p>
            <a:r>
              <a:rPr lang="en-US" dirty="0" smtClean="0"/>
              <a:t>School of ORIE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838200" y="3810000"/>
            <a:ext cx="3733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Jake Feldman </a:t>
            </a:r>
          </a:p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School of ORIE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89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Upper Bounds on the Optimal Expected Revenue for Assortment Optimization under the Mixed Multinomal Logit Choice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3622431"/>
            <a:ext cx="73152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27" y="51013"/>
            <a:ext cx="77750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Mixed-Multinomial Logit Choice Model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87" y="4572000"/>
            <a:ext cx="3452813" cy="1150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5" y="3810002"/>
            <a:ext cx="6943725" cy="669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4" y="1163518"/>
            <a:ext cx="8398669" cy="22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3622431"/>
            <a:ext cx="73152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047" y="51012"/>
            <a:ext cx="43641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Problem Formulation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33" y="3940973"/>
            <a:ext cx="4419600" cy="207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4" y="1163518"/>
            <a:ext cx="8398669" cy="22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63" y="1314450"/>
            <a:ext cx="3936206" cy="120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352801"/>
            <a:ext cx="3057525" cy="22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0" y="3962403"/>
            <a:ext cx="4479131" cy="9191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280" y="51011"/>
            <a:ext cx="420737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Problem Difficulties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2" y="2743200"/>
            <a:ext cx="8408194" cy="1947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2" y="1828801"/>
            <a:ext cx="8574881" cy="68341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4423" y="51011"/>
            <a:ext cx="25610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Background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05400" y="3928819"/>
            <a:ext cx="3124200" cy="361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43274" y="2927484"/>
            <a:ext cx="7696200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0040" y="2546484"/>
            <a:ext cx="0" cy="762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43" y="3534703"/>
            <a:ext cx="330994" cy="2190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38400" y="2537106"/>
            <a:ext cx="0" cy="762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05600" y="2537106"/>
            <a:ext cx="0" cy="762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15" y="3550578"/>
            <a:ext cx="435769" cy="221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3537084"/>
            <a:ext cx="395288" cy="21669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2736" y="51011"/>
            <a:ext cx="47972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Upper Bound Approach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300" y="3890719"/>
            <a:ext cx="3124200" cy="361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1" y="3966919"/>
            <a:ext cx="2319338" cy="28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34" y="3971681"/>
            <a:ext cx="2845594" cy="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63" y="913208"/>
            <a:ext cx="3936206" cy="12001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513" y="51013"/>
            <a:ext cx="55989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Decoupling Customer Types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51" y="914214"/>
            <a:ext cx="4343400" cy="12001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513" y="51013"/>
            <a:ext cx="55989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Decoupling Customer Types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388144" cy="197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44" y="2864644"/>
            <a:ext cx="1135856" cy="3833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2901553"/>
            <a:ext cx="3595688" cy="30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44" y="2864642"/>
            <a:ext cx="528638" cy="383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51" y="914214"/>
            <a:ext cx="4343400" cy="12001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5513" y="51013"/>
            <a:ext cx="55989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Decoupling Customer Types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66" y="914214"/>
            <a:ext cx="5410200" cy="12001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5513" y="51013"/>
            <a:ext cx="55989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Decoupling Customer Types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44" y="913208"/>
            <a:ext cx="5988844" cy="12001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5513" y="51013"/>
            <a:ext cx="55989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Decoupling Customer Types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589" y="51013"/>
            <a:ext cx="30724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Problem Basics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6" y="1295400"/>
            <a:ext cx="8784431" cy="664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6" y="2381624"/>
            <a:ext cx="8515350" cy="6667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75" y="3733800"/>
            <a:ext cx="2414588" cy="223838"/>
          </a:xfrm>
          <a:prstGeom prst="rect">
            <a:avLst/>
          </a:prstGeom>
        </p:spPr>
      </p:pic>
      <p:pic>
        <p:nvPicPr>
          <p:cNvPr id="25" name="Picture 2" descr="http://www.digitaltrends.com/wp-content/uploads/2010/09/best-buy-stor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13" y="4114801"/>
            <a:ext cx="2394064" cy="1143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33800"/>
            <a:ext cx="1826419" cy="226219"/>
          </a:xfrm>
          <a:prstGeom prst="rect">
            <a:avLst/>
          </a:prstGeom>
        </p:spPr>
      </p:pic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nchannel.com/wp-content/uploads/2012/07/amazon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87033"/>
            <a:ext cx="2721408" cy="79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youtravel.com.au/wp-content/uploads/2013/07/Expedia_logo_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79" y="5573640"/>
            <a:ext cx="2949381" cy="8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0/04/Walmart_exterio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13" y="5410200"/>
            <a:ext cx="239220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9400" y="3429000"/>
            <a:ext cx="48006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03" y="3429000"/>
            <a:ext cx="5931694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44" y="913208"/>
            <a:ext cx="5988844" cy="12001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165" y="51012"/>
            <a:ext cx="44836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Remaining Difficulties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69" y="2743200"/>
            <a:ext cx="5829300" cy="28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43" y="5152292"/>
            <a:ext cx="7055644" cy="2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48" y="1446886"/>
            <a:ext cx="4376738" cy="105013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052" y="51011"/>
            <a:ext cx="542404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Side-Stepping Nonlinearity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67" y="1371600"/>
            <a:ext cx="5255419" cy="11168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052" y="51011"/>
            <a:ext cx="542404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Side-Stepping Nonlinearity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3714" y="1219200"/>
            <a:ext cx="6905885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48334" y="3886200"/>
            <a:ext cx="7033666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02" y="5136356"/>
            <a:ext cx="388144" cy="197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62" y="5207794"/>
            <a:ext cx="2347913" cy="10287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052" y="51011"/>
            <a:ext cx="542404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Side-Stepping Nonlinearity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68" y="1371600"/>
            <a:ext cx="5255419" cy="1116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69" y="4150522"/>
            <a:ext cx="4400550" cy="7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3714" y="1219200"/>
            <a:ext cx="6905885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48334" y="3886200"/>
            <a:ext cx="7033666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02" y="5136356"/>
            <a:ext cx="388144" cy="19764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052" y="51011"/>
            <a:ext cx="542404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Side-Stepping Nonlinearity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68" y="5052656"/>
            <a:ext cx="2364581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69" y="4150521"/>
            <a:ext cx="5057775" cy="7262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68" y="1371600"/>
            <a:ext cx="5255419" cy="11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39" y="1295400"/>
            <a:ext cx="3790950" cy="288131"/>
          </a:xfrm>
          <a:prstGeom prst="rect">
            <a:avLst/>
          </a:prstGeom>
        </p:spPr>
      </p:pic>
      <p:cxnSp>
        <p:nvCxnSpPr>
          <p:cNvPr id="111" name="Straight Connector 110"/>
          <p:cNvCxnSpPr/>
          <p:nvPr/>
        </p:nvCxnSpPr>
        <p:spPr>
          <a:xfrm flipV="1">
            <a:off x="1250505" y="2565704"/>
            <a:ext cx="6500812" cy="1047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250505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234178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356396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478614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00832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723050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734366" y="2413304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30" y="2880154"/>
            <a:ext cx="133350" cy="214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78" y="2803954"/>
            <a:ext cx="866775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00" y="2880154"/>
            <a:ext cx="259556" cy="207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61" y="2873010"/>
            <a:ext cx="240506" cy="207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7" y="2875391"/>
            <a:ext cx="550069" cy="216694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6052" y="51011"/>
            <a:ext cx="66790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Gridding No-purchase Probability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88" y="3797544"/>
            <a:ext cx="2740819" cy="285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12" y="3797544"/>
            <a:ext cx="2605088" cy="285750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6052" y="51011"/>
            <a:ext cx="66790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Gridding No-purchase Probability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250505" y="2565704"/>
            <a:ext cx="6500812" cy="1047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50505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34178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56396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78614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00832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23050" y="2423782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34366" y="2413304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30" y="2880154"/>
            <a:ext cx="133350" cy="2143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78" y="2803954"/>
            <a:ext cx="866775" cy="2762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00" y="2880154"/>
            <a:ext cx="259556" cy="2071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61" y="2873010"/>
            <a:ext cx="240506" cy="2071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7" y="2875391"/>
            <a:ext cx="550069" cy="2166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39" y="1295400"/>
            <a:ext cx="3790950" cy="2881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81400" y="3124200"/>
            <a:ext cx="6858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43600" y="3200400"/>
            <a:ext cx="6096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4405" y="51013"/>
            <a:ext cx="46787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Maintain Upper Bound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82377"/>
            <a:ext cx="388144" cy="197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70" y="990604"/>
            <a:ext cx="6557963" cy="726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33" y="2187639"/>
            <a:ext cx="2476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3648076"/>
            <a:ext cx="4538663" cy="39290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4405" y="51013"/>
            <a:ext cx="46787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Maintain Upper Bound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4068" y="3276600"/>
            <a:ext cx="915806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82377"/>
            <a:ext cx="388144" cy="197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70" y="990604"/>
            <a:ext cx="6557963" cy="726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33" y="2187639"/>
            <a:ext cx="2476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28" y="4369594"/>
            <a:ext cx="54102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82377"/>
            <a:ext cx="388144" cy="19764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4405" y="51013"/>
            <a:ext cx="46787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Maintain Upper Bound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4068" y="3276600"/>
            <a:ext cx="915806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70" y="990604"/>
            <a:ext cx="6557963" cy="7262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33" y="2187639"/>
            <a:ext cx="2476500" cy="847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3648076"/>
            <a:ext cx="4538663" cy="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384" y="51013"/>
            <a:ext cx="2316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Motivation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8" y="4445000"/>
            <a:ext cx="8415338" cy="1678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65" y="838200"/>
            <a:ext cx="5143501" cy="342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28" y="6400800"/>
            <a:ext cx="3704273" cy="273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37" y="4800600"/>
            <a:ext cx="104775" cy="1276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75" y="5791200"/>
            <a:ext cx="104775" cy="1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4405" y="51013"/>
            <a:ext cx="46787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Maintain Upper Bound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4068" y="3276600"/>
            <a:ext cx="915806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96651" y="6096000"/>
            <a:ext cx="6500812" cy="1047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6651" y="5954078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80324" y="5954078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02542" y="5954078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24760" y="5954078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6978" y="5954078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69196" y="5954078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80512" y="5943600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6" y="6410450"/>
            <a:ext cx="133350" cy="214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24" y="6334250"/>
            <a:ext cx="866775" cy="2762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46" y="6410450"/>
            <a:ext cx="259556" cy="2071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07" y="6403306"/>
            <a:ext cx="240506" cy="2071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43" y="6405687"/>
            <a:ext cx="550069" cy="216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87" y="5597768"/>
            <a:ext cx="264319" cy="28575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586356" y="5959317"/>
            <a:ext cx="232885" cy="29432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90641" y="5959317"/>
            <a:ext cx="232885" cy="29432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82377"/>
            <a:ext cx="388144" cy="1976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70" y="990604"/>
            <a:ext cx="6557963" cy="7262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33" y="2187639"/>
            <a:ext cx="2476500" cy="847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3648076"/>
            <a:ext cx="4538663" cy="3929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28" y="4369594"/>
            <a:ext cx="5410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3890" y="51013"/>
            <a:ext cx="27021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Full Problem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24" y="2353152"/>
            <a:ext cx="2550319" cy="847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634139"/>
            <a:ext cx="326231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93" y="2057400"/>
            <a:ext cx="388144" cy="1976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935283" y="1762556"/>
            <a:ext cx="457200" cy="480149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95" y="1890532"/>
            <a:ext cx="104775" cy="209550"/>
          </a:xfrm>
          <a:prstGeom prst="rect">
            <a:avLst/>
          </a:prstGeom>
          <a:effectLst/>
        </p:spPr>
      </p:pic>
      <p:sp>
        <p:nvSpPr>
          <p:cNvPr id="18" name="Oval 17"/>
          <p:cNvSpPr/>
          <p:nvPr/>
        </p:nvSpPr>
        <p:spPr>
          <a:xfrm>
            <a:off x="3179153" y="1762557"/>
            <a:ext cx="457200" cy="480149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65" y="1897856"/>
            <a:ext cx="128588" cy="209550"/>
          </a:xfrm>
          <a:prstGeom prst="rect">
            <a:avLst/>
          </a:prstGeom>
          <a:effectLst/>
        </p:spPr>
      </p:pic>
      <p:sp>
        <p:nvSpPr>
          <p:cNvPr id="20" name="Oval 19"/>
          <p:cNvSpPr/>
          <p:nvPr/>
        </p:nvSpPr>
        <p:spPr>
          <a:xfrm>
            <a:off x="1752600" y="1774098"/>
            <a:ext cx="457200" cy="48014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06" y="1909399"/>
            <a:ext cx="133350" cy="214313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52" y="990600"/>
            <a:ext cx="6734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416148" y="4343400"/>
            <a:ext cx="457200" cy="480149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60" y="4478699"/>
            <a:ext cx="104775" cy="20955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85" y="4441790"/>
            <a:ext cx="5414963" cy="28336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3890" y="51013"/>
            <a:ext cx="27021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Full Problem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24" y="2353152"/>
            <a:ext cx="2550319" cy="8477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634139"/>
            <a:ext cx="326231" cy="285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93" y="2057400"/>
            <a:ext cx="388144" cy="197644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5935283" y="1762556"/>
            <a:ext cx="457200" cy="480149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95" y="1890532"/>
            <a:ext cx="104775" cy="209550"/>
          </a:xfrm>
          <a:prstGeom prst="rect">
            <a:avLst/>
          </a:prstGeom>
          <a:effectLst/>
        </p:spPr>
      </p:pic>
      <p:sp>
        <p:nvSpPr>
          <p:cNvPr id="54" name="Oval 53"/>
          <p:cNvSpPr/>
          <p:nvPr/>
        </p:nvSpPr>
        <p:spPr>
          <a:xfrm>
            <a:off x="3179153" y="1762557"/>
            <a:ext cx="457200" cy="480149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65" y="1897856"/>
            <a:ext cx="128588" cy="209550"/>
          </a:xfrm>
          <a:prstGeom prst="rect">
            <a:avLst/>
          </a:prstGeom>
          <a:effectLst/>
        </p:spPr>
      </p:pic>
      <p:sp>
        <p:nvSpPr>
          <p:cNvPr id="56" name="Oval 55"/>
          <p:cNvSpPr/>
          <p:nvPr/>
        </p:nvSpPr>
        <p:spPr>
          <a:xfrm>
            <a:off x="1752600" y="1774098"/>
            <a:ext cx="457200" cy="48014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06" y="1909399"/>
            <a:ext cx="133350" cy="214313"/>
          </a:xfrm>
          <a:prstGeom prst="rect">
            <a:avLst/>
          </a:prstGeom>
          <a:effectLst/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52" y="990600"/>
            <a:ext cx="6734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416148" y="5036017"/>
            <a:ext cx="457200" cy="480149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60" y="5171316"/>
            <a:ext cx="128588" cy="20955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91" y="5171316"/>
            <a:ext cx="1774031" cy="219075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3890" y="51013"/>
            <a:ext cx="27021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Full Problem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16148" y="4343400"/>
            <a:ext cx="457200" cy="480149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60" y="4478699"/>
            <a:ext cx="104775" cy="209550"/>
          </a:xfrm>
          <a:prstGeom prst="rect">
            <a:avLst/>
          </a:prstGeom>
          <a:effectLst/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85" y="4441790"/>
            <a:ext cx="5414963" cy="2833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24" y="2353152"/>
            <a:ext cx="2550319" cy="8477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634139"/>
            <a:ext cx="326231" cy="2857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93" y="2057400"/>
            <a:ext cx="388144" cy="197644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5935283" y="1762556"/>
            <a:ext cx="457200" cy="480149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95" y="1890532"/>
            <a:ext cx="104775" cy="209550"/>
          </a:xfrm>
          <a:prstGeom prst="rect">
            <a:avLst/>
          </a:prstGeom>
          <a:effectLst/>
        </p:spPr>
      </p:pic>
      <p:sp>
        <p:nvSpPr>
          <p:cNvPr id="51" name="Oval 50"/>
          <p:cNvSpPr/>
          <p:nvPr/>
        </p:nvSpPr>
        <p:spPr>
          <a:xfrm>
            <a:off x="3179153" y="1762557"/>
            <a:ext cx="457200" cy="480149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65" y="1897856"/>
            <a:ext cx="128588" cy="209550"/>
          </a:xfrm>
          <a:prstGeom prst="rect">
            <a:avLst/>
          </a:prstGeom>
          <a:effectLst/>
        </p:spPr>
      </p:pic>
      <p:sp>
        <p:nvSpPr>
          <p:cNvPr id="53" name="Oval 52"/>
          <p:cNvSpPr/>
          <p:nvPr/>
        </p:nvSpPr>
        <p:spPr>
          <a:xfrm>
            <a:off x="1752600" y="1774098"/>
            <a:ext cx="457200" cy="48014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06" y="1909399"/>
            <a:ext cx="133350" cy="214313"/>
          </a:xfrm>
          <a:prstGeom prst="rect">
            <a:avLst/>
          </a:prstGeom>
          <a:effectLst/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52" y="990600"/>
            <a:ext cx="6734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416148" y="5036017"/>
            <a:ext cx="457200" cy="480149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60" y="5171316"/>
            <a:ext cx="128588" cy="20955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91" y="5171316"/>
            <a:ext cx="1774031" cy="219075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3890" y="51013"/>
            <a:ext cx="27021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Full Problem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45418" y="5715000"/>
            <a:ext cx="457200" cy="48014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4" y="5850301"/>
            <a:ext cx="133350" cy="214313"/>
          </a:xfrm>
          <a:prstGeom prst="rect">
            <a:avLst/>
          </a:prstGeom>
          <a:effectLst/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5813391"/>
            <a:ext cx="5653088" cy="28813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1416148" y="4343400"/>
            <a:ext cx="457200" cy="480149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60" y="4478699"/>
            <a:ext cx="104775" cy="209550"/>
          </a:xfrm>
          <a:prstGeom prst="rect">
            <a:avLst/>
          </a:prstGeom>
          <a:effectLst/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85" y="4441790"/>
            <a:ext cx="5414963" cy="2833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24" y="2353152"/>
            <a:ext cx="2550319" cy="8477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634139"/>
            <a:ext cx="326231" cy="285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93" y="2057400"/>
            <a:ext cx="388144" cy="197644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5935283" y="1762556"/>
            <a:ext cx="457200" cy="480149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95" y="1890532"/>
            <a:ext cx="104775" cy="209550"/>
          </a:xfrm>
          <a:prstGeom prst="rect">
            <a:avLst/>
          </a:prstGeom>
          <a:effectLst/>
        </p:spPr>
      </p:pic>
      <p:sp>
        <p:nvSpPr>
          <p:cNvPr id="55" name="Oval 54"/>
          <p:cNvSpPr/>
          <p:nvPr/>
        </p:nvSpPr>
        <p:spPr>
          <a:xfrm>
            <a:off x="3179153" y="1762557"/>
            <a:ext cx="457200" cy="480149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65" y="1897856"/>
            <a:ext cx="128588" cy="209550"/>
          </a:xfrm>
          <a:prstGeom prst="rect">
            <a:avLst/>
          </a:prstGeom>
          <a:effectLst/>
        </p:spPr>
      </p:pic>
      <p:sp>
        <p:nvSpPr>
          <p:cNvPr id="57" name="Oval 56"/>
          <p:cNvSpPr/>
          <p:nvPr/>
        </p:nvSpPr>
        <p:spPr>
          <a:xfrm>
            <a:off x="1752600" y="1774098"/>
            <a:ext cx="457200" cy="48014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06" y="1909399"/>
            <a:ext cx="133350" cy="214313"/>
          </a:xfrm>
          <a:prstGeom prst="rect">
            <a:avLst/>
          </a:prstGeom>
          <a:effectLst/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52" y="990600"/>
            <a:ext cx="6734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295400"/>
            <a:ext cx="2309813" cy="28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5" y="1905003"/>
            <a:ext cx="7239000" cy="21836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875" y="51013"/>
            <a:ext cx="56394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Computational Experiments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295400"/>
            <a:ext cx="2309813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69" y="4495800"/>
            <a:ext cx="508635" cy="32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28" y="4495800"/>
            <a:ext cx="554355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1" y="5419285"/>
            <a:ext cx="347663" cy="14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69" y="5324474"/>
            <a:ext cx="973931" cy="28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56" y="5081588"/>
            <a:ext cx="2845594" cy="104536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0875" y="51013"/>
            <a:ext cx="56394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Computational Experiments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5" y="1905003"/>
            <a:ext cx="7239000" cy="21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96" y="931434"/>
            <a:ext cx="954881" cy="2309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205" y="51013"/>
            <a:ext cx="16655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Results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530114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9900"/>
                </a:solidFill>
              </a:rPr>
              <a:t>Gurobi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CTD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Lagrangian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0350"/>
            <a:ext cx="7346950" cy="426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96" y="931434"/>
            <a:ext cx="950119" cy="2309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205" y="51013"/>
            <a:ext cx="16655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Results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2530114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9900"/>
                </a:solidFill>
              </a:rPr>
              <a:t>Gurobi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CTD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Lagrangian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0350"/>
            <a:ext cx="7346950" cy="426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96" y="931434"/>
            <a:ext cx="950119" cy="2309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205" y="51013"/>
            <a:ext cx="16655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Results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2530114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9900"/>
                </a:solidFill>
              </a:rPr>
              <a:t>Gurobi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CTD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Lagrangian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0350"/>
            <a:ext cx="7346950" cy="426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4" y="347802"/>
            <a:ext cx="9379634" cy="658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9333" y="51013"/>
            <a:ext cx="59141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BestBuy.com – Purchasing T.V.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4267200"/>
            <a:ext cx="83058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8094" y="51012"/>
            <a:ext cx="40961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Summary of Results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55" y="1528762"/>
            <a:ext cx="3331369" cy="220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1" y="4573190"/>
            <a:ext cx="8105775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40000"/>
            <a:ext cx="3986213" cy="571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076" y="51013"/>
            <a:ext cx="22780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 you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65618" y="51012"/>
            <a:ext cx="33986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Modeling Choice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2226469" cy="4710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8982" y="51013"/>
            <a:ext cx="36719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Types of Shoppers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4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0225" y="51011"/>
            <a:ext cx="53494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Modeling Customer Choice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2226469" cy="4710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2157413" cy="285750"/>
          </a:xfrm>
          <a:prstGeom prst="rect">
            <a:avLst/>
          </a:prstGeom>
        </p:spPr>
      </p:pic>
      <p:pic>
        <p:nvPicPr>
          <p:cNvPr id="4098" name="Picture 2" descr="http://dentistry.ouhsc.edu/portals/0/Images/College%20student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816423" cy="25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34" y="2428509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69" y="3124200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65618" y="51012"/>
            <a:ext cx="33986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Modeling Choice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8982" y="51013"/>
            <a:ext cx="36719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Types of Shoppers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AutoShape 4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8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0225" y="51011"/>
            <a:ext cx="53494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Modeling Customer Choice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28982" y="51013"/>
            <a:ext cx="36719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Types of Shoppers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2226469" cy="4710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931069" cy="28575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blog.stopyouraddiction.com/wp-content/uploads/2013/01/famil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94" y="2822697"/>
            <a:ext cx="3813950" cy="25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69" y="3124200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34" y="2428509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71" y="1837470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34" y="3726656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65618" y="51012"/>
            <a:ext cx="33986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Modeling Choice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8982" y="51013"/>
            <a:ext cx="36719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Types of Shoppers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" name="AutoShape 4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6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8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90225" y="51011"/>
            <a:ext cx="53494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Modeling Customer Choice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28982" y="51013"/>
            <a:ext cx="36719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Types of Shoppers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2226469" cy="4710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73" y="2084510"/>
            <a:ext cx="3998119" cy="28575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QUEhQUFRUWFRcYGBUYGBYXGBgVFRQXFBcYFRUXHCYfFxkkGRcUHy8gIycpLCwsFR8xNTAqNSYrLCkBCQoKDgwOGg8PGiwkHyQuLCwsLCwsLCksLCwsLCwsLCwsLCwsLCwsLCwsLCksLCksLCwsLCwsKSwsLCksLCwsLP/AABEIALcBEwMBIgACEQEDEQH/xAAcAAACAgMBAQAAAAAAAAAAAAAABQQGAQIDBwj/xAA8EAABAwIEAggEBAYCAgMAAAABAAIRAyEEBRIxQVEGEyJhcYGRoTKxwdEHFELwI1JicoLhkvEVohYkM//EABkBAAIDAQAAAAAAAAAAAAAAAAADAQIEBf/EACYRAAICAgICAgIDAQEAAAAAAAABAhEDIRIxBEEiUWGBEyMyMxT/2gAMAwEAAhEDEQA/APbEIQgAQhCABCEIAEIQgAQhCABCEIAEIQgAQhCABCEIAw/ZQqtKLqcVze2yrJWgFTM0AJafVRekOHD6QIkmRsumZ4W3ZC2wWIJo6YlwELAuUk8WX9MDHR8AyRwgKRmDRudxsoeR4ktY4H4pNltmNVzm9oR3rVGV4b/BA0wOLBAE3AUxVzIntIMm4Vipmytim5xUmSZQhCaAIQhAAsLKEAYWFlCAMIRCygDKEIQAIQhAAhCEACEIQAIQhAAhCEACEIQAIQhAAouYZrSoN1VqjaY/qMT4Dc+S6Y3FCnTc87NE8vdeLdJ8766qSYh4gCJdpncON5dIgk2g+ClKyaPSKv4kYER/GmRNmu5gcRzMeK64HpxhqxIa5w73NIFzG4kC52N15BQxcnVDAAWw3TEBztcSBzns7dnaTK7VM2p04fpBcCYgFtiZIBG24B7ipaQUe3mmx43B8DKiiiKbzGzvmvH8H+INSlUgHci0kneDvv5jmvSMj6TU8ZTLmO7bQNTPEWI5hKyRqPJeiBhTw9y4cT9V0xxOi8Lvg6JiSt3AOabKmO3D8kNC3LPjaALRcqxBKcnmXAiIsmyjx01DZIIWAVlPAEIQgAQhCABYWViUACEShAGUIQgAQhCABCEIAEIQgAQhBKAMOKTZxnXVQBdzjAaNyUyxNWASTAVFxOZN681dLnxYbRHcDuquSQyMGy2U85hg1kTF+N1Iw+atdEwJ2I2/0qPiszbU0uYfimOExuDycP3ZdsFidIH8p37j9FZbRVqi+1sQ1glxACXVukdJvEnwE/JJKuN1Nhx2G55D6/u6VVapkm7WD9RtPhO/sosniPs7zRmIollN2/A2B7jI9l5Zn3RGrTdrILpGrXqkyDeRw/6Vlr5i24a4g8wXfMiEuxGYuu1ztTCCLlsjw2+SkslRTKNd4md4nYbzqF/X0CjZnj3wBP6i6BzOqfAXNu+O5NqrzrIaBJ48PL1TDA9D21b1HST5enJUeRIsoNnnOJqOJk7cCO767+qsfQTpR+UxLHO1aSe2d5aT2p8irXU/Ddsyx5jiCJXUdAqFMWJLjYE2uTyUrJZDxM9by2u19OWkPabtI2I4LYRpM2S3ovWilpvA2JMmBYSfAKl9N/xDYA6lhySeLxIDt7N5ieKIbSa6EF0wvSChTcQ98CdzAE+ZvZbO6d4QEg1Dbc6TA8SvBq2Kdr1Oe7XuZuOFjE2tsuWaZo94Dd28Y2nuTUkiaPo7LM+oYiepqNeRuAbjxabpiF8u4XNjSLXF7m6fh02PkRsvVuhX4qda6nSrkODpDaux1cA/he4nwUNL0FHpiESudarAS5SUVbAxWrgKL/5RswSo+IfKivylr9yVhWbLkn8Fol6HFfGACyXf+SMwBK406WjsuMjmu7GtBkJyjknLk3S+iLNfzjhvKFuShO/i/JWxwhCw54CYWMyhL6rnaxBsVMoWsTJVU7A6IQhWAEIQgAUfE4prG6nGAutZ2w5lVHO8aalYif4dP3dxScuXghuLHzZjM82NWws08O7v8fl4qA6mIWj8ypB0Ex47evDzXSpUBSIS9tmyqVIWCh2KkbscHj0g+wUvDmZHB7ZH9wj9+S4s+JwH6mkefBb5U8Gmx39J9yB91Mcri6F5IXs1wOYwXNO7QSPAcPL5FVbMuklSs8gSB6nugCzR7plVqhtTVw0OJ8BM/IKrDHNkhkjugt95urxlbYtqiZ1T3cXfXzXGvhSN5PjdSMOHOsD6CB6p1l/R3Xd3v+7BM/kSI4WVyk0Af27fOE7ynM5bIbUI5htlyxOW6XVIFhHqLrGU5G5zg8ue5omKcwzaNmkGeMqjqTGxTRZ8LmbXNsfVJ836QU2uAB1ODh2BvM7FScJgdB0ySYIJJnf7Ks0subRrMfAhtRpdMkyHQd+4u9VMbLT60WDpl0odh8IW04HWy089I3j98FQ+jHR5+LqAyGifiMnvsmP4pafzlKmwnQaTDEyJL3gx++KedG6ehjQ20IX9UVEz4ILJs70+gjGul51d6kO6J0gfhCa/mTxn1A+Sy2pPL0+qnkjYoUJsf0WpVGkaRtuvNa+GOGrOZcQbeC9piyof4g5WOzVjcwf36q8ZpMTlhcbPQPws6UOr0HUqr9Tqd2zOrQY48QCYVuxFbjwXkn4NOivUHOifZ7Pv7L1jqzMcFk8lSyT4J6Ma0LsRjrjkpjcQI3UHMMoJdYwEmra9egFZ1kljk4Lsh/Y4rYyTESOamZdRJtEBL3N6qkSTJAlS8vzQvZLQtXjw/jpN7IbseNoN5ISYYup4IW0ix+50KHjm6mm8KTUeNlFdXB7PFLnTVFjhlleXFrrkKeTDx4KDRw+mrqjhBU+nUDnGOCMelQHVCFpUqhokq4G6JSbGZsbwltPODrEnf7qrkkMWNsf498CRwB+SQ4zKwWX3dJMW37+CYvxWrs8/kQfslOfZ0KbbnefQFZp8btj8afSKHj+iTxUmk548TI873Vgp4HqqA1Tq07fKFxwOavfUDnS2mO6SfLgExzTHsdMEWm3ExewQuMtjqaKNV6TVKdQOeHaQ7g0bA7FWPJXhxLQbS4t7wSHt/wDVwW+HwVKqJEX/AHdZwGH6uoGt2bEdwuI+aVkjVMKbsWnDuFzEAlp5iXcuIglKauQVmjWym119hE+6t2ZUAHO/quB4DVPrClYTFsDNJueUT6pkUk6ZR7ViPLsCGuAIOoGHXkEwDLTGysPWNaCGgk9wJ91GweKa94je9uIju4JVn2XjD0quJY5zX2I7RILndkNIPCXTHcNlbiu0Rb9ifG5mXlx4F7gPBpI+imYHN+ppND+zq2J29ear2XNJpQeEkHx/ZTXD41rgKb4ta6UnQyLRP/N7vbUG+q4nhz5WKrzcc2rW1VamlhMyGkyRtYCQJ+Sc4rLg2k7tENi41GI8OSp1A63PkbGB/bwTLoV5MuMaXsx01rtfXoFjg8C2oah+oGIcAbT+4VkwOYFjIY0F0cTAlVPMKPbp7WeDbkSB84VkbkhqCe0W8mnT5q0nyojxVUdDbCZ06QHlkzsDIPgUzx1csbLqhZy2+qr2C6PgVGEggSIlxcd9yVZs3y0VmweGx5KFBmq9bIWV5yS6DU6weGk/9rXpvQ6zB1CP06XejhPtKzg8jY0n+GzUTJeJmUzzXDD8tUDttDp9FamtsiS1Qr/B7Aljy94jrmOazn2CCfWD/wAV6pW7OyoPRikaXVNO1Ntj4sAI8nOcPJW8ZiSL3VZxuLmuzHlx8Wq+jliaznEgWSLENe15jdNMwxXFhultbHlsam3PFcmHKTchL+iayq00g15lx3UvAVWs7EETtbfwVTqYw9cHN4cFYndIAAHaRZdjHljSctCh02lbb2WElb0sH9PqsrTzX2Fos2NHHkuGBe15J4iyYPYDultYNo32kpVVK/RcnV3ANJPAKLgKvZnnf14KPmOKkCNnWnxC406uhgbyH0Vr2C2MKmMHNRcZiQbDcX/0lb8XJ7hf0uubK9iTuXfL/atKmqGxjRriHpHmFYgGN+CeVjInmkeZ0rFYZPRrx9mmU586pocJGk6byNQdtHf8XqtelFBxcI3DrTtcGJ85UPoxWIc8ECWuMG/kfQhWAtbVIB+JsH0Nvqky9IZ1sreRZt1zOrc6myu0kGk8GnMcabpOoe6nMwzmAl9JzR/NLXN+a5Z9kLXn4AZ3/wCxdLcP0JpOA6xpcB+kucR5gp6SI3V2dcuxw6w9W7Ux1wRtPHwT2g8Nc3Ubu2HE8UtOjDgkw0bAdw2a0KDlmbdZXdXfalSAgcXOJhrfW58AlR2/wE5aJeY5qGYt2o2Glg8Q0F3vbzWjsuf1nWUyQXXMHfvjY+ioWb5s6pUJG5JM8pJJPiSdhdWTov09cxvV1aT3ltg9sQfEOITuti06LMys/V8GqGntkBhHIWme/bZJc9zduIDKMzTpHU9w/U5oIAbzi9/stcyfWxRL3ONKmNmAk+bg0XPqktQ9rSCTwna3271S12TJ36JVCoYqaRtEeHEBL8bXJ29U+p4cEHq72v38EkzOg8nS1l/SD3zt4q6/BneSKdNnLAtc9ri5ziJhoJJEC23iT6KNiWmm8xvHq3h6J7gMCGUw0Xjc8ybk+sqBndHsgj4gbRx7lCTZglk5SbFTqwdUbq2IIPjuPcBWvA5poaq7SyQvHbH+P3U/BsbLqZPwwPAgbeiZPHKEVJm/xMlNxGuGzvQ7U6XEncXDR4KwU8yZUENm43BiCqRSqmm8ioKjmmNPVNaSL31Ncb25J9T6RYamP4dHF1H8opsBuLSDvGrgqxcjdyQ0pY8sqaX3HB30PemlZ+ppG+3uq42lWf8AxKo0Nc4aaVnFjbfE8AajN+5PHOj29lRyd8Sz2SsLXD7j7bT9U6y9suAPn5XSPIWSzVzk+plPMOIutcFyaRhyurZJx+WNPaaLjcfZQMVgOsbIGyaNqpZiq1RhfpuAZA7iJVfISwxuMbsxrYjxOWvZ2nJZWeXCGlOfzxxDtDrLWvherZoABM7jisGHHLJHlMJa6F9LKHwLhC6gO70LXUforR6eKgUTMsD1g3W1esGm6kNIcE91LQwQUK8Hq3drSYHkjNWxptw9p/fqu9SiKdaYmb2vdc8xqag48khyqOxmJbEgETPO/g2/uY9V2FP4QeAk+JuuuCph7Ad5JnwbEz5x6Lo0bu57JsNoZLTImJxAD20+Ja5w/wASBHnJ9FDxVOQo2e1IrtI3FMe73fZSMPX1tnjsR3/7WPI/m0aIr4plWNc0MTP6agj/ACFx6ifRWDB1g0F5sVC6Q5R1lMxYi4PIi4SGjnBLdLrEWjvFikTT7HLZY357JuCuv/l7Q0X5qt0qs81Pw9RWjOdVZDijOYYQ1dxI/c/RJMxyyq0Ma29Nh1aeJMyXHmbbK24eAL+qkVcOHhPgvsXLZ48XANc6efKDpExciRPj4WVx6MZI12kkIzzow0lrhY64cODgb6o2kiQecSrNlOE0tELRPGtIWpdk7FYFjaL7WDCfQLzPKMtfUJaDwMn7c7wvTsawupuaTGppE+IhVqrlIGJIbYaARHOAz17ISJxp6EZMjjoY5Rk/VDQTqJgz4zsOHwqXj8nY8dqx5jfz5hR6WIrtLR1fXHi9rg0homNQNibnktMR0ka+mHU2OLnPdTAcIAc2ziTxA7t02C5aRzJzcnbK/mDKwc2nT6sD9TocQ1vde5PJdsLlfEyTzO5+3gmPUmb35nmVLw9AztaP39V18eCONX7CJA/KBjXOOzQST4Bef4Gu4l7zu55dHcYgegC9G6S2w5YN6h0/4i7voPNUathtDo4ELB5c7fE6niw1yHGEdraCE6yiiQ6THlCqeErOpm23EJ9gs3BNgVgTo6KfotNeDHioGJq2Pf2R4n9krNHFBw1E/vktcob+Yqh4+BhIaeDnbE+A29VKXJ2R0m2WLL6GlgCZMbZcaTbqSuhgW+RzM8vRlhS/G5qGueAJvFu4QVNfU0tc7eATHfwVZwD9Tg2Zkmec7lL8qb1GL2IRAxmOJqjQIJKcfkXwHOJNuKXY7DFmIDhcAfNdBnz3jSYAn1hIXxTUuyfZHrYqpqMT7IXZ1cIVOTG0ekZjh9bCOPDxUDLcYWgMqWPzTZ7oSvMKIc4TsnyVPkihPY5pvaVVc0xwDXidyUyxFTqKVR+qeA9F5fmfSAh5k2JWbPJuomvx46cmeh9GH6sOe6o4eUNd9VvXFyFF6BEuwes/rqvI8AGt+bSp+KbxWrEqgkLm/myp9IzFZnfTj0cfuuWBquDwGgumxaNyP9Lp0vZam8cHOaf8hI+SxkuCrVGEteKbCYLibmN4ESY9FjzR+ZrxtcNjqthzG0+i8+zbBBuJM2Bg8u77K+4eg2iIDnPcd3uPyHALjjcvpVhFRs8jsR4EXCvxtbIUqZS20b72U+hhU8b0Xw44O83u+63bkNIbav8Ak77qFjRPMh07C5XWjW71LbldIfpHnJ+akU6DBsAmJIo5CrF0esAgH4wfJoPzJKY4SlDdrqW0BdqbQnXYpkLF2puPJpPoJVOyXFOq1m6hJJAPgftEqwdNMzFDDkE9qodDfMEn/wBQfUKs9ETBe87xA8TufID3SpbZmztJFzqVYGlu2wA4nh7qHiMujq2tALWktnjrMHUPOfVSsupdoud+kSB3kbnvj0lTsLTECeZPmUyLp2jmVYppYS5J3mI7+/zQ4w48dvS4H1U+qZeYG0AHmTxHhdRsZSgiNo+X/ZXWUuUbNCVEPNMJro6v5XT5G3zhVnHZeHC24VwwNUHUx2zxHnzSZ1J0luh2qYI0u3HK11zvJxtu0dXxZrjxZVTTjcIbX0XBEhPMywRbAcwhx2bHa4XIGwvxVfxPR6q9wEhknbc+cLG4NdmzkqtHWljamMeKNMaG/rcOXGOUr0/LsE2lTa1ogAADySDo10fZQENvzJ3JVnYUyEX0IyT+yTSEBdQo4eu1MropcVSOY3bsR9Lc7NBrGjd8k9wFh8z6JDkmNbJc6xUj8Q6HbpOnhpjzJn3UKplzqdNrtPZI3XOyL+xyA6Ymu91QXkOhda+G6poO6UYWq9zyGcE1xTXPYATcJcpctMvFCyrjXElC0cwz8KyrFz3CoLKBj6Jczs7hMUuzXE9VTcQCSZ4E+JgXPgtPHlooVHphmGloYL2k+J7/AEXm+MBceA905z3HvruJe4MZyJBe7+6LD+3glPXNFgJ7ynLw4rcuyf8A0yql0ezZLgxRwlCn/LSbP9xGpx/5ErniCpRrTTYRsWNPq0FLq1VL6LIV5xgespuZxN2n+oXCrfR3Nwyr1b2uc/VDGkwA64cCJAnxtZW91RVrpL0WbiO2x3V1P5uDo21Ace8e6Rlx8to0Y51pjCrWJPLu3Wr60CSdknweFxTKemqaWpkBrmydTQIl8gHVtfit6R1jtHU7eBsI5LLbWmPpPZ3/APk1LbrG+qx/8lpTAqAnkJPyCXZd0Ubqca0vBBholsEmQZBvx/2mWEyJlMdloHfx9TdWUJFXKJIGYjvW4zNvNH5ALH5MBT/HL7KckdG5mOClYU1HbCAedkta8aoAk8vqfsrBlglt+avDHb2yJSpdFB/FPBP14cud2NLhPJ4IJgcSQR/xSLIc20uINp2+Qnv29FbvxVeOqot3d1hPgNBkeZj0VDpUZv8AsJ8oKqMsly7PTcrxw03O/umQrT4LznLcY5ru0Se9XDCZhLQlRlumXxeNGK5djLFV9MG8qLicQ97SGiDwJ5+Cw7U4rvTpxC0xzSiqReWKMnbFhwNV3FrT4E/ZMsIyuBDqzj4Bo94n3UpjV2BAVHlfbZKxpeiG3Lxcxc3J4k954pC938aoTswegAkp9jM5psBGoSqnSrlwrts7W18niNQIiOPJKk3VjsbV0WXL8TqaD6qY2qqtl2bCk3SRx8h5p3h8eHesDvSo5Umi8oWOWVJUqkoOHNlJdV0tLuQt48PddTl8eRy3H5cUUHphWccS7UbAgtHDTt9F0odKS5gpuAgBc+mDwer/AJod6SPrKV4KiJbr24+C5rnTtey048ZUOsvhpcdgVzxOL0/DuuVTFtdWDaY7Me63r4a5VXVlo9EN1WoTMrC5ucQVlXJPeKjw0EkgAAkk7AC5JXlfSvpS6tUHVGaf6HAy13IgjbnzXqdZgLSHCQQQRzBEEei836QZcx2poADY0wLCBsFpWZYmm1ZCxvImkzzzH5iHuh5kj9e5kcXbam8uP1h9aWuAMAgyOXceRC0zHLXUqhAuZJafeCeDuC0rZk00w3TDviIdG/Db4T3d91reRNWuhHGnTPYOiWddfgmAnt0f4bxxsOwfAtj0KkVaypn4NmpV/OO2pu6oNtu5ofs7w3/uVyrYN02WOemaYdHPUsLIwrkdXBibqgwNCwKAW62lSkRZz6lGhdmuWdCu0RZxDVTul/TKnhuw1wdUNoF9PMu8Bw42VszSsKdNxmIBvy718+ZzU6yu8jYEgHne5PmltX2DlSPWcjzuBDm6v6gbmecqwU+kNoY0jvP2H3XmHQ/MyWhrt228uHtbyXoGHcCFglknBuKZrjGM1ZD6V0TWokkyQQ70sfYlVfCsj4mnxF1csd/+bh/SfkqhQxjZiXA+E+pC0YGnHYnOqaoY0aLHcfVSaLix0TY7H7qLSxImNTfAkD5qYDPAQmTxctoXjy8WWPC4uQJsV1qYkKv0sQQIUqhUndEcc3psvPNFdIbfnOS0qy6xmOUwtKTVKY1aYYIx2ZpZZSIbcuZ/IF0bgmjgPIKc2mturTHGxaYnr5Q14gtBBRRyUtq09J7DWnfhcWAHE8+5OwxbNYlyxQl2MhllHozRbEBcswxM9gcLnx4BGOxXVskfEbN8eJ8vsleEpkG8n/aV5GSlxQ/Bjt82JelVLtUzxh1vMJVhcR2xITfpXUAe2eDLDxcfsl+Cpt0zF1hv7E5X82NqVARIEd62ZUpgw4yVqxpNO5SSrRc51thxVoq+y9jWrWaCYahRC4CxKE7iiLZ7PmVbTTce6F55mFaSVbeleL0tDed1S66Xndyo0YVSsqXSUWmP3H3hLOhvRB2MrtNWW0W9p3Mtb2iB4xuU+z54DT6etlY+gVHThnu4uhnkTLvYR5puGTriGTGn8mWrJQ2m3QGtYHOJIaA0NJ5NFgF2xDdJM+K1oU5H73C1rEhzty3s28bWWhiEc61QDZQHWM811x2IDndnYADlfjZcw8GxRdk1RHa/teq2fWRVDR+oAjY/dQMU7i1wtuJmfRVaZZbJzcQFzxOaNpiSfqSeQHEpdVe42AdMbDgk2f4wYWmatSHVjamzkeZ8N0xRbIdIhdOukZ09UJDiJP8ASDYF39R4DhvyVCbg1IAqVKpe8Oc5xknSbmSQfe3dCljcA78iIPobp8YaMk52zXD4U0h1rZgCXD+kbnxG6uWRZs17RBlI8OLQRY2I+fzUXIsFUpv0tuAbHulYPLwpVJGvxsjui+1zI8ktw+WNDbx5WHmVJxWILKU8YsO9LcNUL/iM/vksuHSZqyx5NELOX4djmNkanOAENJEnm5LquHfSfLSR4WUvpngJote3dtRplM8MxuIpAjeF0MEeSow5lxZHwuZuiT2hz2I+6bYPGNds4A8jZIxQNN23iExoYVtS4MJqhuhNlloEpjR2Vaw2Eqt+E27/APaY0TW/maPJX+S9EWh20LeFAw1Z4+Ig90R7rtJO6lRbIs7mpyXWk2VxpU5K7VqwY0ng0T4nh7odRJVsreZZj1mJLR8NPsf5D4ve3+KZ0BZUzLgW16gPF5d/zOr5kq5YV3ZXLySs6kY8VQj6S0Wuqgu/kHzclug6YaF36RUy7FQDsxo9p+qk1XgU4G43WbjvsxSVyZywNSKZ1qJXrOAdGyxQBcDJsuGOqdggG60RiHoVOxB5oWzWsi/1QtHErZ6f0lx5e9s/yj3SarVWELHP/bN8P8oqudV9b9I4XP0XonRXKjSwzNW5vHKeCwhbMKVWLyvVD9o0nuPzWagnzI9v+kITmZxa6hdLsRlpBljizu3afEIQq8UXTZxeHRDmtd5keygf+V6twmkIH9UkDussIVZ3HaGR2aY7PW9U91Ew7iSL+/mvPc3xdSs+TOpoN5ne3HzQhOxPkk2IyqloiDBVBBNzxuDfz8St8OHNOl1/98kIWuDt0ZJKkMmns24fKQLeu3yT/I6PZ1d5QhZvN1j/AGaPD/6foaZrhP4bDxdfy4JTgaR1EcihC5sDqG/SWl/9SoeWk+jwkvRzG9XUAPwu+ZQha/H6/Zh8j/RcsXlrXiRukpwrqbpHohC6LimjBdMs2XY9lUDsw7iExGGHJYQqx6LM3FMLdoQhEmCRIHZHeUjzzMIeyiNyNbvCS1o9Q4+QQhZpf5NGFfNCDFUYqNdtI9psrDlr5b5LKFy5LZ05dFK6RYl35ypBiC0ejWhN6lPTQE7nihCs10c72xFXxJHZlbVKREDmEIT+kQaOwoCEIUWTR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dianegottsman.com/wp-content/uploads/2011/09/football-fans_9.8.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73" y="2822697"/>
            <a:ext cx="3813950" cy="25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71" y="1837470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69" y="3124200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34" y="3726656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86" y="4323738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95" y="4938378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jbf232\AppData\Local\Microsoft\Windows\Temporary Internet Files\Content.IE5\5VJ4XXQR\MC9004346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60904"/>
            <a:ext cx="471096" cy="4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0225" y="51011"/>
            <a:ext cx="53494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Modeling Customer Choice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930" y="66857"/>
            <a:ext cx="55980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Parameters of Choice Model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dentistry.ouhsc.edu/portals/0/Images/College%20student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9" y="4138162"/>
            <a:ext cx="2286000" cy="15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blog.stopyouraddiction.com/wp-content/uploads/2013/01/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38162"/>
            <a:ext cx="2286000" cy="15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dianegottsman.com/wp-content/uploads/2011/09/football-fans_9.8.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8" y="4152818"/>
            <a:ext cx="2280138" cy="150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4" y="1163518"/>
            <a:ext cx="8398669" cy="16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[1] &#10;&#10;\end{document}"/>
  <p:tag name="IGUANATEXSIZE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in_{\beta}\displaystyle \displaystyle \sum_{g=1}^m \max_{t \in \{1,2,...,\tau\}}\displaystyle \max_{x^g \in \{0,1\}^{ n}} \sum_{j \in \mathcal N}(\rho_{t+1}^g v_j^g r_j-\beta_j^g)x_j^g $ &#10;&#10;\end{document}"/>
  <p:tag name="IGUANATEXSIZE" val="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1&#10;&#10;\end{document}"/>
  <p:tag name="IGUANATEXSIZE" val="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Knapsack Problem - Use LP relaxation&#10;&#10;\end{document}"/>
  <p:tag name="IGUANATEXSIZE" val="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sum_{j \in \mathcal N}v_j^gx^g_j \leq \frac{1}{\rho^g_t}-1$&#10;\end{document}"/>
  <p:tag name="IGUANATEXSIZE" val="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g$&#10;&#10;\end{document}"/>
  <p:tag name="IGUANATEXSIZE" val="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1&#10;&#10;\end{document}"/>
  <p:tag name="IGUANATEXSIZE" val="2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2&#10;&#10;\end{document}"/>
  <p:tag name="IGUANATEXSIZE" val="2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3&#10;&#10;\end{document}"/>
  <p:tag name="IGUANATEXSIZE" val="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in_{\beta}\displaystyle \displaystyle \sum_{g=1}^m \max_{t \in \{1,2,...,\tau\}}\displaystyle \max_{x^g \in \{0,1\}^{ n}} \sum_{j \in \mathcal N}(\rho_{t+1}^g v_j^g r_j-\beta_j^g)x_j^g $ &#10;&#10;\end{document}"/>
  <p:tag name="IGUANATEXSIZE" val="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Features&#10;\begin{itemize}&#10;\item Brand&#10;\item Price&#10;\item Size of screen&#10;\item Width &#10;\item HD&#10;\item 3D&#10;\item Sound quality&#10;\end{itemize}&#10;\end{document}"/>
  <p:tag name="IGUANATEXSIZE" val="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2&#10;&#10;\end{document}"/>
  <p:tag name="IGUANATEXSIZE" val="2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Enumeration &#10;\end{document}"/>
  <p:tag name="IGUANATEXSIZE" val="2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1&#10;&#10;\end{document}"/>
  <p:tag name="IGUANATEXSIZE" val="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Knapsack Problem - Use LP relaxation&#10;&#10;\end{document}"/>
  <p:tag name="IGUANATEXSIZE" val="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sum_{j \in \mathcal N}v_j^gx^g_j \leq \frac{1}{\rho^g_t}-1$&#10;\end{document}"/>
  <p:tag name="IGUANATEXSIZE" val="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g$&#10;&#10;\end{document}"/>
  <p:tag name="IGUANATEXSIZE" val="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1&#10;&#10;\end{document}"/>
  <p:tag name="IGUANATEXSIZE" val="2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2&#10;&#10;\end{document}"/>
  <p:tag name="IGUANATEXSIZE" val="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3&#10;&#10;\end{document}"/>
  <p:tag name="IGUANATEXSIZE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Features&#10;\begin{itemize}&#10;\item Brand&#10;\item Price&#10;\item Size of screen&#10;\item Width &#10;\item HD&#10;\item 3D&#10;\item Sound quality&#10;\end{itemize}&#10;\end{document}"/>
  <p:tag name="IGUANATEXSIZE" val="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in_{\beta}\displaystyle \displaystyle \sum_{g=1}^m \max_{t \in \{1,2,...,\tau\}}\displaystyle \max_{x^g \in \{0,1\}^{ n}} \sum_{j \in \mathcal N}(\rho_{t+1}^g v_j^g r_j-\beta_j^g)x_j^g $ &#10;&#10;\end{document}"/>
  <p:tag name="IGUANATEXSIZE" val="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2&#10;&#10;\end{document}"/>
  <p:tag name="IGUANATEXSIZE" val="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Enumeration &#10;\end{document}"/>
  <p:tag name="IGUANATEXSIZE" val="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3&#10;&#10;\end{document}"/>
  <p:tag name="IGUANATEXSIZE" val="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Convex in $\beta$'s - subgradient optimization&#10;&#10;\end{document}"/>
  <p:tag name="IGUANATEXSIZE" val="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1&#10;&#10;\end{document}"/>
  <p:tag name="IGUANATEXSIZE" val="2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Knapsack Problem - Use LP relaxation&#10;&#10;\end{document}"/>
  <p:tag name="IGUANATEXSIZE" val="2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sum_{j \in \mathcal N}v_j^gx^g_j \leq \frac{1}{\rho^g_t}-1$&#10;\end{document}"/>
  <p:tag name="IGUANATEXSIZE" val="2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g$&#10;&#10;\end{document}"/>
  <p:tag name="IGUANATEXSIZE" val="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College Student&#10;\end{document}"/>
  <p:tag name="IGUANATEXSIZE" val="2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1&#10;&#10;\end{document}"/>
  <p:tag name="IGUANATEXSIZE" val="2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2&#10;&#10;\end{document}"/>
  <p:tag name="IGUANATEXSIZE" val="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3&#10;&#10;\end{document}"/>
  <p:tag name="IGUANATEXSIZE" val="2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in_{\beta}\displaystyle \displaystyle \sum_{g=1}^m \max_{t \in \{1,2,...,\tau\}}\displaystyle \max_{x^g \in \{0,1\}^{ n}} \sum_{j \in \mathcal N}(\rho_{t+1}^g v_j^g r_j-\beta_j^g)x_j^g $ &#10;&#10;\end{document}"/>
  <p:tag name="IGUANATEXSIZE" val="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roblem Setting:&#10;&#10;\end{document}"/>
  <p:tag name="IGUANATEXSIZE" val="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100 products&#10;\item 50 customer types&#10;\item large gaps between Greedy and Decomposition&#10;\item no-purchase probability parameter $\delta=0.4,0.6,0.8$&#10;\end{itemize}&#10;&#10;\end{document}"/>
  <p:tag name="IGUANATEXSIZE" val="2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roblem Setting:&#10;&#10;\end{document}"/>
  <p:tag name="IGUANATEXSIZE" val="2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underline{LB}&#10;&#10;\end{document}"/>
  <p:tag name="IGUANATEXSIZE" val="3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underline{UB}&#10;&#10;\end{document}"/>
  <p:tag name="IGUANATEXSIZE" val="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vs.&#10;&#10;\end{document}"/>
  <p:tag name="IGUANATEXSIZE" val="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Features&#10;\begin{itemize}&#10;\item Brand&#10;\item Price&#10;\item Size of screen&#10;\item Width &#10;\item HD&#10;\item 3D&#10;\item Sound quality&#10;\end{itemize}&#10;\end{document}"/>
  <p:tag name="IGUANATEXSIZE" val="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Greedy&#10;&#10;\end{document}"/>
  <p:tag name="IGUANATEXSIZE" val="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bf{Lagrangian}&#10;&#10;Gurobi IP&#10;&#10;Type Decomposition&#10;&#10;&#10;&#10;\end{document}"/>
  <p:tag name="IGUANATEXSIZE" val="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100 products&#10;\item 50 customer types&#10;\item large gaps between Greedy and Decomposition&#10;\item no-purchase probability parameter $\delta=0.4,0.6,0.8$&#10;\end{itemize}&#10;&#10;\end{document}"/>
  <p:tag name="IGUANATEXSIZE" val="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=0.4$&#10;&#10;&#10;\end{document}"/>
  <p:tag name="IGUANATEXSIZE" val="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=0.6$&#10;&#10;&#10;\end{document}"/>
  <p:tag name="IGUANATEXSIZE" val="2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=0.8$&#10;&#10;&#10;\end{document}"/>
  <p:tag name="IGUANATEXSIZE" val="2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Average Percent Gaps:&#10;&#10;\begin{itemize}&#10;\item \textbf{Lagrangian - 0.11$\%$}&#10;\item Gurobi - 5.31$\%$&#10;\item CTD - 5.74$\%$&#10;\end{itemize}&#10;&#10;&#10;\end{document}"/>
  <p:tag name="IGUANATEXSIZE" val="2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Over 27,000 test case max percent gap was less than 0.5$\%$!&#10;&#10;&#10;&#10;\end{document}"/>
  <p:tag name="IGUANATEXSIZE" val="2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QUESTIONS?&#10;&#10;\end{document}"/>
  <p:tag name="IGUANATEXSIZE" val="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Family&#10;\end{document}"/>
  <p:tag name="IGUANATEXSIZE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Features&#10;\begin{itemize}&#10;\item Brand&#10;\item Price&#10;\item Size of screen&#10;\item Width &#10;\item HD&#10;\item 3D&#10;\item Sound quality&#10;\end{itemize}&#10;\end{document}"/>
  <p:tag name="IGUANATEXSIZE" val="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Home Entertainment System&#10;\end{document}"/>
  <p:tag name="IGUANATEXSIZE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$n$ products: $\mathcal N = \{1,...,n\}$&#10;\item $m$ customer types: $\mathcal G = \{1,...,m\}$&#10;\item Preference weights for each type $g \in \mathcal G$: $\{v_j^g : j \in \mathcal N \cup \{0\}\}$&#10;\end{itemize}&#10;&#10;\end{document}"/>
  <p:tag name="IGUANATEXSIZE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P_j^g(x)=\lambda^g \frac{\displaystyle v_j^{g}x_j}{\displaystyle v_0^g+ \sum_{i \in \mathcal N}v_i^{g}x_i}$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Probability that a customer of type $g$ arrrives and\\&#10; purchases product $j$: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$n$ products: $\mathcal N = \{1,...,n\}$&#10;\item $m$ customer types: $\mathcal G = \{1,...,m\}$&#10;\item Preference weights for each type $g \in \mathcal G$: $\{v_j^g : j \in \mathcal N \cup \{0\}\}$&#10;\item Decision variable for each product $j \in \mathcal N$: $x_j \in \{0,1\}$&#10;\end{itemize}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&amp;\displaystyle \max_{x \in \{0,1\}^n}\displaystyle\sum_{g \in \mathcal G} \displaystyle \sum_{j \in \mathcal N} r_jP_j^g(x) \\&#10;&amp;\displaystyle \max_{x \in \{0,1\}^n}\displaystyle\sum_{g \in \mathcal G} \displaystyle  \sum_{j \in \mathcal N} \lambda^g\frac{r_jv_j^gx_j}{v_0^g + \displaystyle \sum_{i \in \mathcal N}v_i^gx_i} &#10;\end{align*}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$n$ products: $\mathcal N = \{1,...,n\}$&#10;\item $m$ customer types: $\mathcal G = \{1,...,m\}$&#10;\item Preference weights for each type $g \in \mathcal G$: $\{v_j^g : j \in \mathcal N \cup \{0\}\}$&#10;\item Decision variable for each product $j \in \mathcal N$: $x_j \in \{0,1\}$&#10;\end{itemize}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x \in \{0,1\}^n}\displaystyle\sum_{g \in \mathcal G} \displaystyle\sum_{j \in \mathcal N} \frac{r_jv_j^gx_j}{1 + \displaystyle \sum_{i \in \mathcal N}v_i^gx_i}$ 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Two Main Difficulties: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customer types are coupled&#10;\item objective function is nonlinear&#10;\end{itemize}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Bront et al. (2009) show that the problem is NP-hard&#10;\item Talluri (2010) considers customer type decomposition&#10;\item Diaz et al. (2011) formulate an IP and use branch-and-cut\\&#10; algorithm&#10;\end{itemize}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McFadden et al. (2000) show that the MMNL choice model\\ &#10;can approximate any utility based choice model&#10;\end{itemize}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Z^*$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Assortment Optimization}: Find the revenue maximizing set\\&#10;of products to offer to customers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UB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LB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Greedy Heuristic&#10;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Type Decomposition&#10;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x \in \{0,1\}^n}\displaystyle\sum_{g \in \mathcal G} \displaystyle\sum_{j \in \mathcal N} \frac{r_jv_j^gx_j}{1 + \displaystyle \sum_{i \in \mathcal N}v_i^gx_i}$ 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x \in \{0,1\}^{n\times m}}\displaystyle\sum_{g \in \mathcal G} \displaystyle\sum_{j \in \mathcal N} \frac{r_jv_j^gx_j^g}{1 + \displaystyle \sum_{i \in \mathcal N}v_i^gx_i^g}$ 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_j^g=x_j^m$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\; j \in \mathcal N, \forall\; g=1,...,m-1$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,dvipsnames]{ color }&#10;\pagestyle{empty}&#10;\begin{document}&#10;&#10;($\beta_j^g$)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Customer Choice Model}: Presumed mechanism governing\\ &#10;customer purchasing decisions&#10;&#10;\end{document}"/>
  <p:tag name="IGUANATEXSIZE" val="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x \in \{0,1\}^{n\times m}}\displaystyle\sum_{g \in \mathcal G} \displaystyle\sum_{j \in \mathcal N} \frac{r_jv_j^gx_j^g}{1 + \displaystyle \sum_{i \in \mathcal N}v_i^gx_i^g}$ 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x \in \{0,1\}^{n\times m}}\displaystyle\sum_{g \in \mathcal G} \displaystyle\sum_{j \in \mathcal N} \frac{r_jv_j^gx_j^g}{1 + \displaystyle \sum_{i \in \mathcal N}v_i^gx_i^g}-\beta_j^gx_j^g$ &#10;&#10;\end{document}"/>
  <p:tag name="IGUANATEXSIZE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min_{\beta} \max_{x \in \{0,1\}^{n\times m}}\displaystyle\sum_{g \in \mathcal G} \displaystyle\sum_{j \in \mathcal N} \frac{r_jv_j^gx_j^g}{1 + \displaystyle \sum_{i \in \mathcal N}v_i^gx_i^g}-\beta_j^gx_j^g$ &#10;&#10;\end{document}"/>
  <p:tag name="IGUANATEXSIZE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min_{\beta} \displaystyle\sum_{g \in \mathcal G}\;\; \max_{x^g \in \{0,1\}^{n}} \displaystyle\sum_{j \in \mathcal N} \frac{r_jv_j^gx_j^g}{1 + \displaystyle \sum_{i \in \mathcal N}v_i^gx_i^g}-\beta_j^gx_j^g$ &#10;&#10;\end{document}"/>
  <p:tag name="IGUANATEXSIZE" val="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min_{\beta} \max_{x \in \{0,1\}^{n\times m}}\displaystyle\sum_{g \in \mathcal G} \displaystyle\sum_{j \in \mathcal N} \frac{r_jv_j^gx_j^g}{1 + \displaystyle \sum_{i \in \mathcal N}v_i^gx_i^g}-\beta_j^gx_j^g$ &#10;&#10;\end{document}"/>
  <p:tag name="IGUANATEXSIZE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Good news: customer types are decoupled&#10;&#10;\end{document}"/>
  <p:tag name="IGUANATEXSIZE" val="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Bad news: MNL assortment with costs is NP-Hard&#10;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max_{x \in \{0,1\}^{n}} \displaystyle\sum_{j \in \mathcal N} \frac{r_jv_jx_j}{1 + \displaystyle \sum_{i \in \mathcal N}v_ix_i}-\beta_jx_j$ &#10;&#10;\end{document}"/>
  <p:tag name="IGUANATEXSIZE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max_{x \in \{0,1\}^{n}} \displaystyle\sum_{j \in \mathcal N} \frac{1}{1 + \displaystyle \sum_{i \in \mathcal N}v_ix_i}r_jv_jx_j-\beta_jx_j$ &#10;&#10;\end{document}"/>
  <p:tag name="IGUANATEXSIZE" val="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Brick and Mortar&#10;&#10;\end{document}"/>
  <p:tag name="IGUANATEXSIZE" val="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rac{\displaystyle1}{\displaystyle 1+\displaystyle\sum_{j \in \mathcal N}v_jx_j} = \rho$&#10;\end{document}"/>
  <p:tag name="IGUANATEXSIZE" val="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max_{x \in \{0,1\}^{n}} \displaystyle\sum_{j \in \mathcal N} \frac{1}{1 + \displaystyle \sum_{i \in \mathcal N}v_ix_i}r_jv_jx_j-\beta_jx_j$ &#10;&#10;\end{document}"/>
  <p:tag name="IGUANATEXSIZE" val="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\rho \in [0,1]}\max_{x \in \{0,1\}^{n}} \displaystyle\sum_{j \in \mathcal N} (\rho r_jv_j-\beta_j)x_j$ &#10;&#10;\end{document}"/>
  <p:tag name="IGUANATEXSIZE" val="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j \in \mathcal N}v_jx_j = \frac{1}{\rho}-1$&#10;\end{document}"/>
  <p:tag name="IGUANATEXSIZE" val="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hat{Z}=\displaystyle \max_{\rho \in [0,1]}\max_{x \in \{0,1\}^{n}} \displaystyle\sum_{j \in \mathcal N} (\rho r_jv_j-\beta_j)x_j$ &#10;&#10;\end{document}"/>
  <p:tag name="IGUANATEXSIZE" val="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max_{x \in \{0,1\}^{n}} \displaystyle\sum_{j \in \mathcal N} \frac{1}{1 + \displaystyle \sum_{i \in \mathcal N}v_ix_i}r_jv_jx_j-\beta_jx_j$ &#10;&#10;\end{document}"/>
  <p:tag name="IGUANATEXSIZE" val="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Discretize $\rho$ into $\tau$ intervals &#10;\end{document}"/>
  <p:tag name="IGUANATEXSIZE" val="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0&#10;&#10;\end{document}"/>
  <p:tag name="IGUANATEXSIZE" val="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\tau}=1$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Online Retail&#10;&#10;\end{document}"/>
  <p:tag name="IGUANATEXSIZE" val="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1$&#10;&#10;&#10;\end{document}"/>
  <p:tag name="IGUANATEXSIZE" val="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{t}$&#10;&#10;&#10;\end{document}"/>
  <p:tag name="IGUANATEXSIZE" val="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{t+1}$&#10;&#10;&#10;\end{document}"/>
  <p:tag name="IGUANATEXSIZE" val="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lug into constraint&#10;&#10;\end{document}"/>
  <p:tag name="IGUANATEXSIZE" val="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lug into objective&#10;&#10;\end{document}"/>
  <p:tag name="IGUANATEXSIZE" val="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0&#10;&#10;\end{document}"/>
  <p:tag name="IGUANATEXSIZE" val="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\tau}=1$&#10;&#10;\end{document}"/>
  <p:tag name="IGUANATEXSIZE" val="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1$&#10;&#10;&#10;\end{document}"/>
  <p:tag name="IGUANATEXSIZE" val="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{t}$&#10;&#10;&#10;\end{document}"/>
  <p:tag name="IGUANATEXSIZE" val="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{t+1}$&#10;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itemize}&#10;\item Walmart CEO Mike Duke said ``winning in e-commerce'' \\&#10;was one of companies top priorities&#10;\item Professional investors view online-sales growth as an\\&#10; indicator of whether retailers will succeed in the long term&#10;\end{itemize}&#10;&#10;&#10;&#10;\end{document}"/>
  <p:tag name="IGUANATEXSIZE" val="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Discretize $\rho$ into $\tau$ intervals &#10;\end{document}"/>
  <p:tag name="IGUANATEXSIZE" val="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_{grid}=\displaystyle \max_{t \in \{1,2,...,\tau\}}\displaystyle \max_{x \in \{0,1\}^n} \displaystyle\sum_{j \in \mathcal N} (\rho_{t+1}v_jr_j-\beta_j)x_j$ &#10;&#10;\end{document}"/>
  <p:tag name="IGUANATEXSIZE" val="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sum_{j \in \mathcal N}v_jx_j \leq \frac{1}{\rho_t}-1$&#10;\end{document}"/>
  <p:tag name="IGUANATEXSIZE" val="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underline{Claim}: $\hat{Z} \leq Z_{grid}$ - Maintain UB&#10;&#10;\end{document}"/>
  <p:tag name="IGUANATEXSIZE" val="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_{grid}=\displaystyle \max_{t \in \{1,2,...,\tau\}}\displaystyle \max_{x \in \{0,1\}^n} \displaystyle\sum_{j \in \mathcal N} (\rho_{t+1}v_jr_j-\beta_j)x_j$ &#10;&#10;\end{document}"/>
  <p:tag name="IGUANATEXSIZE" val="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sum_{j \in \mathcal N}v_jx_j \leq \frac{1}{\rho_t}-1$&#10;\end{document}"/>
  <p:tag name="IGUANATEXSIZE" val="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\displaystyle 1}{\displaystyle 1+\displaystyle \sum_{j \in \mathcal N} v_j x_j^*}=\rho^*$ optimal no purchase &#10;&#10;\end{document}"/>
  <p:tag name="IGUANATEXSIZE" val="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[1] Shelly Banjo and Paul Ziobro. After decades of toil, web sales\\&#10;remain small for many retailers. Wall Street Journal, August 2013.&#10;&#10;&#10;\end{document}"/>
  <p:tag name="IGUANATEXSIZE" val="1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_{grid}=\displaystyle \max_{t \in \{1,2,...,\tau\}}\displaystyle \max_{x \in \{0,1\}^n} \displaystyle\sum_{j \in \mathcal N} (\rho_{t+1}v_jr_j-\beta_j)x_j$ &#10;&#10;\end{document}"/>
  <p:tag name="IGUANATEXSIZE" val="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sum_{j \in \mathcal N}v_jx_j \leq \frac{1}{\rho_t}-1$&#10;\end{document}"/>
  <p:tag name="IGUANATEXSIZE" val="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underline{Claim}: $\hat{Z} \leq Z_{grid}$ - Maintain UB&#10;&#10;\end{document}"/>
  <p:tag name="IGUANATEXSIZE" val="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0&#10;&#10;\end{document}"/>
  <p:tag name="IGUANATEXSIZE" val="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\tau}=1$&#10;&#10;\end{document}"/>
  <p:tag name="IGUANATEXSIZE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1$&#10;&#10;&#10;\end{document}"/>
  <p:tag name="IGUANATEXSIZE" val="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{t}$&#10;&#10;&#10;\end{document}"/>
  <p:tag name="IGUANATEXSIZE" val="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rho_{t+1}$&#10;&#10;&#10;\end{document}"/>
  <p:tag name="IGUANATEXSIZE" val="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rho^*$&#10;\end{document}"/>
  <p:tag name="IGUANATEXSIZE" val="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[1] &#10;&#10;\end{document}"/>
  <p:tag name="IGUANATEXSIZE" val="1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_{grid}=\displaystyle \max_{t \in \{1,2,...,\tau\}}\displaystyle \max_{x \in \{0,1\}^n} \displaystyle\sum_{j \in \mathcal N} (\rho_{t+1}v_jr_j-\beta_j)x_j$ &#10;&#10;\end{document}"/>
  <p:tag name="IGUANATEXSIZE" val="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sum_{j \in \mathcal N}v_jx_j \leq \frac{1}{\rho_t}-1$&#10;\end{document}"/>
  <p:tag name="IGUANATEXSIZE" val="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underline{Claim}: $\hat{Z} \leq Z_{grid}$ - Maintain UB&#10;&#10;\end{document}"/>
  <p:tag name="IGUANATEXSIZE" val="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\displaystyle 1}{\displaystyle 1+\displaystyle \sum_{j \in \mathcal N} v_j x_j^*}=\rho^*$ optimal no purchase &#10;&#10;\end{document}"/>
  <p:tag name="IGUANATEXSIZE" val="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\sum_{j \in \mathcal N}v_j^gx^g_j \leq \frac{1}{\rho^g_t}-1$&#10;\end{document}"/>
  <p:tag name="IGUANATEXSIZE" val="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g$&#10;&#10;\end{document}"/>
  <p:tag name="IGUANATEXSIZE" val="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1&#10;&#10;\end{document}"/>
  <p:tag name="IGUANATEXSIZE" val="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2&#10;&#10;\end{document}"/>
  <p:tag name="IGUANATEXSIZE" val="2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3&#10;&#10;\end{document}"/>
  <p:tag name="IGUANATEXSIZE" val="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11137</TotalTime>
  <Words>160</Words>
  <Application>Microsoft Office PowerPoint</Application>
  <PresentationFormat>On-screen Show (4:3)</PresentationFormat>
  <Paragraphs>64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Upper Bounds on the Optimal Expected Revenue for Assortment Optimization under the Mixed Multinomal Logit Choice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Jake Feldman</cp:lastModifiedBy>
  <cp:revision>169</cp:revision>
  <dcterms:created xsi:type="dcterms:W3CDTF">2013-05-20T13:32:10Z</dcterms:created>
  <dcterms:modified xsi:type="dcterms:W3CDTF">2013-10-02T15:26:59Z</dcterms:modified>
</cp:coreProperties>
</file>